
<file path=[Content_Types].xml><?xml version="1.0" encoding="utf-8"?>
<Types xmlns="http://schemas.openxmlformats.org/package/2006/content-types">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Layout+xml" PartName="/ppt/slideLayouts/slideLayout7.xml"/>
  <Override ContentType="application/vnd.openxmlformats-officedocument.presentationml.slideLayout+xml" PartName="/ppt/slideLayouts/slideLayout8.xml"/>
  <Default ContentType="image/png" Extension="png"/>
  <Override ContentType="application/vnd.openxmlformats-officedocument.presentationml.slideMaster+xml" PartName="/ppt/slideMasters/slideMaster1.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presProps+xml" PartName="/ppt/presProps.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theme+xml" PartName="/ppt/theme/theme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15.xml"/>
  <Override ContentType="application/vnd.openxmlformats-officedocument.presentationml.slideLayout+xml" PartName="/ppt/slideLayouts/slideLayout16.xml"/>
  <Default ContentType="image/jpeg" Extension="jpe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extended-properties+xml" PartName="/docProps/app.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tableStyles+xml" PartName="/ppt/tableStyles.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viewProps+xml" PartName="/ppt/viewProps.xml"/>
  <Override ContentType="application/vnd.openxmlformats-officedocument.presentationml.slideLayout+xml" PartName="/ppt/slideLayouts/slideLayout9.xml"/>
  <Override ContentType="application/vnd.openxmlformats-package.core-properties+xml" PartName="/docProps/core.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9" r:id="rId2"/>
    <p:sldId id="280" r:id="rId3"/>
    <p:sldId id="256" r:id="rId4"/>
    <p:sldId id="257" r:id="rId5"/>
    <p:sldId id="270" r:id="rId6"/>
    <p:sldId id="260" r:id="rId7"/>
    <p:sldId id="261" r:id="rId8"/>
    <p:sldId id="269" r:id="rId9"/>
    <p:sldId id="275" r:id="rId10"/>
    <p:sldId id="278" r:id="rId11"/>
    <p:sldId id="271" r:id="rId12"/>
    <p:sldId id="276" r:id="rId13"/>
  </p:sldIdLst>
  <p:sldSz cx="12192000" cy="6858000"/>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8996" autoAdjust="0"/>
    <p:restoredTop sz="94660"/>
  </p:normalViewPr>
  <p:slideViewPr>
    <p:cSldViewPr snapToGrid="0">
      <p:cViewPr>
        <p:scale>
          <a:sx n="70" d="100"/>
          <a:sy n="70" d="100"/>
        </p:scale>
        <p:origin x="-582" y="-16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2941C0A-BBFC-4E60-B9AF-6F86FDB2C341}" type="datetimeFigureOut">
              <a:rPr lang="ru-RU" smtClean="0"/>
              <a:pPr/>
              <a:t>19.01.2023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1597633-7BCE-44DF-A992-4BEB18BBF083}" type="slidenum">
              <a:rPr lang="ru-RU" smtClean="0"/>
              <a:pPr/>
              <a:t>‹#›</a:t>
            </a:fld>
            <a:endParaRPr lang="ru-RU"/>
          </a:p>
        </p:txBody>
      </p:sp>
    </p:spTree>
    <p:extLst>
      <p:ext uri="{BB962C8B-B14F-4D97-AF65-F5344CB8AC3E}">
        <p14:creationId xmlns:p14="http://schemas.microsoft.com/office/powerpoint/2010/main" xmlns="" val="1020462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2941C0A-BBFC-4E60-B9AF-6F86FDB2C341}" type="datetimeFigureOut">
              <a:rPr lang="ru-RU" smtClean="0"/>
              <a:pPr/>
              <a:t>19.01.2023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1597633-7BCE-44DF-A992-4BEB18BBF083}" type="slidenum">
              <a:rPr lang="ru-RU" smtClean="0"/>
              <a:pPr/>
              <a:t>‹#›</a:t>
            </a:fld>
            <a:endParaRPr lang="ru-RU"/>
          </a:p>
        </p:txBody>
      </p:sp>
    </p:spTree>
    <p:extLst>
      <p:ext uri="{BB962C8B-B14F-4D97-AF65-F5344CB8AC3E}">
        <p14:creationId xmlns:p14="http://schemas.microsoft.com/office/powerpoint/2010/main" xmlns="" val="1126753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2941C0A-BBFC-4E60-B9AF-6F86FDB2C341}" type="datetimeFigureOut">
              <a:rPr lang="ru-RU" smtClean="0"/>
              <a:pPr/>
              <a:t>19.01.2023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1597633-7BCE-44DF-A992-4BEB18BBF083}" type="slidenum">
              <a:rPr lang="ru-RU" smtClean="0"/>
              <a:pPr/>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26192187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2941C0A-BBFC-4E60-B9AF-6F86FDB2C341}" type="datetimeFigureOut">
              <a:rPr lang="ru-RU" smtClean="0"/>
              <a:pPr/>
              <a:t>19.01.2023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1597633-7BCE-44DF-A992-4BEB18BBF083}" type="slidenum">
              <a:rPr lang="ru-RU" smtClean="0"/>
              <a:pPr/>
              <a:t>‹#›</a:t>
            </a:fld>
            <a:endParaRPr lang="ru-RU"/>
          </a:p>
        </p:txBody>
      </p:sp>
    </p:spTree>
    <p:extLst>
      <p:ext uri="{BB962C8B-B14F-4D97-AF65-F5344CB8AC3E}">
        <p14:creationId xmlns:p14="http://schemas.microsoft.com/office/powerpoint/2010/main" xmlns="" val="21626161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2941C0A-BBFC-4E60-B9AF-6F86FDB2C341}" type="datetimeFigureOut">
              <a:rPr lang="ru-RU" smtClean="0"/>
              <a:pPr/>
              <a:t>19.01.2023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1597633-7BCE-44DF-A992-4BEB18BBF083}" type="slidenum">
              <a:rPr lang="ru-RU" smtClean="0"/>
              <a:pPr/>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0064815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2941C0A-BBFC-4E60-B9AF-6F86FDB2C341}" type="datetimeFigureOut">
              <a:rPr lang="ru-RU" smtClean="0"/>
              <a:pPr/>
              <a:t>19.01.2023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1597633-7BCE-44DF-A992-4BEB18BBF083}" type="slidenum">
              <a:rPr lang="ru-RU" smtClean="0"/>
              <a:pPr/>
              <a:t>‹#›</a:t>
            </a:fld>
            <a:endParaRPr lang="ru-RU"/>
          </a:p>
        </p:txBody>
      </p:sp>
    </p:spTree>
    <p:extLst>
      <p:ext uri="{BB962C8B-B14F-4D97-AF65-F5344CB8AC3E}">
        <p14:creationId xmlns:p14="http://schemas.microsoft.com/office/powerpoint/2010/main" xmlns="" val="28306165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2941C0A-BBFC-4E60-B9AF-6F86FDB2C341}" type="datetimeFigureOut">
              <a:rPr lang="ru-RU" smtClean="0"/>
              <a:pPr/>
              <a:t>19.01.2023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1597633-7BCE-44DF-A992-4BEB18BBF083}" type="slidenum">
              <a:rPr lang="ru-RU" smtClean="0"/>
              <a:pPr/>
              <a:t>‹#›</a:t>
            </a:fld>
            <a:endParaRPr lang="ru-RU"/>
          </a:p>
        </p:txBody>
      </p:sp>
    </p:spTree>
    <p:extLst>
      <p:ext uri="{BB962C8B-B14F-4D97-AF65-F5344CB8AC3E}">
        <p14:creationId xmlns:p14="http://schemas.microsoft.com/office/powerpoint/2010/main" xmlns="" val="14180106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2941C0A-BBFC-4E60-B9AF-6F86FDB2C341}" type="datetimeFigureOut">
              <a:rPr lang="ru-RU" smtClean="0"/>
              <a:pPr/>
              <a:t>19.01.2023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1597633-7BCE-44DF-A992-4BEB18BBF083}" type="slidenum">
              <a:rPr lang="ru-RU" smtClean="0"/>
              <a:pPr/>
              <a:t>‹#›</a:t>
            </a:fld>
            <a:endParaRPr lang="ru-RU"/>
          </a:p>
        </p:txBody>
      </p:sp>
    </p:spTree>
    <p:extLst>
      <p:ext uri="{BB962C8B-B14F-4D97-AF65-F5344CB8AC3E}">
        <p14:creationId xmlns:p14="http://schemas.microsoft.com/office/powerpoint/2010/main" xmlns="" val="268218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2941C0A-BBFC-4E60-B9AF-6F86FDB2C341}" type="datetimeFigureOut">
              <a:rPr lang="ru-RU" smtClean="0"/>
              <a:pPr/>
              <a:t>19.01.2023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1597633-7BCE-44DF-A992-4BEB18BBF083}" type="slidenum">
              <a:rPr lang="ru-RU" smtClean="0"/>
              <a:pPr/>
              <a:t>‹#›</a:t>
            </a:fld>
            <a:endParaRPr lang="ru-RU"/>
          </a:p>
        </p:txBody>
      </p:sp>
    </p:spTree>
    <p:extLst>
      <p:ext uri="{BB962C8B-B14F-4D97-AF65-F5344CB8AC3E}">
        <p14:creationId xmlns:p14="http://schemas.microsoft.com/office/powerpoint/2010/main" xmlns="" val="4033107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2941C0A-BBFC-4E60-B9AF-6F86FDB2C341}" type="datetimeFigureOut">
              <a:rPr lang="ru-RU" smtClean="0"/>
              <a:pPr/>
              <a:t>19.01.2023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1597633-7BCE-44DF-A992-4BEB18BBF083}" type="slidenum">
              <a:rPr lang="ru-RU" smtClean="0"/>
              <a:pPr/>
              <a:t>‹#›</a:t>
            </a:fld>
            <a:endParaRPr lang="ru-RU"/>
          </a:p>
        </p:txBody>
      </p:sp>
    </p:spTree>
    <p:extLst>
      <p:ext uri="{BB962C8B-B14F-4D97-AF65-F5344CB8AC3E}">
        <p14:creationId xmlns:p14="http://schemas.microsoft.com/office/powerpoint/2010/main" xmlns="" val="2745687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2941C0A-BBFC-4E60-B9AF-6F86FDB2C341}" type="datetimeFigureOut">
              <a:rPr lang="ru-RU" smtClean="0"/>
              <a:pPr/>
              <a:t>19.01.2023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1597633-7BCE-44DF-A992-4BEB18BBF083}" type="slidenum">
              <a:rPr lang="ru-RU" smtClean="0"/>
              <a:pPr/>
              <a:t>‹#›</a:t>
            </a:fld>
            <a:endParaRPr lang="ru-RU"/>
          </a:p>
        </p:txBody>
      </p:sp>
    </p:spTree>
    <p:extLst>
      <p:ext uri="{BB962C8B-B14F-4D97-AF65-F5344CB8AC3E}">
        <p14:creationId xmlns:p14="http://schemas.microsoft.com/office/powerpoint/2010/main" xmlns="" val="3963230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2941C0A-BBFC-4E60-B9AF-6F86FDB2C341}" type="datetimeFigureOut">
              <a:rPr lang="ru-RU" smtClean="0"/>
              <a:pPr/>
              <a:t>19.01.2023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1597633-7BCE-44DF-A992-4BEB18BBF083}" type="slidenum">
              <a:rPr lang="ru-RU" smtClean="0"/>
              <a:pPr/>
              <a:t>‹#›</a:t>
            </a:fld>
            <a:endParaRPr lang="ru-RU"/>
          </a:p>
        </p:txBody>
      </p:sp>
    </p:spTree>
    <p:extLst>
      <p:ext uri="{BB962C8B-B14F-4D97-AF65-F5344CB8AC3E}">
        <p14:creationId xmlns:p14="http://schemas.microsoft.com/office/powerpoint/2010/main" xmlns="" val="172033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2941C0A-BBFC-4E60-B9AF-6F86FDB2C341}" type="datetimeFigureOut">
              <a:rPr lang="ru-RU" smtClean="0"/>
              <a:pPr/>
              <a:t>19.01.2023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1597633-7BCE-44DF-A992-4BEB18BBF083}" type="slidenum">
              <a:rPr lang="ru-RU" smtClean="0"/>
              <a:pPr/>
              <a:t>‹#›</a:t>
            </a:fld>
            <a:endParaRPr lang="ru-RU"/>
          </a:p>
        </p:txBody>
      </p:sp>
    </p:spTree>
    <p:extLst>
      <p:ext uri="{BB962C8B-B14F-4D97-AF65-F5344CB8AC3E}">
        <p14:creationId xmlns:p14="http://schemas.microsoft.com/office/powerpoint/2010/main" xmlns="" val="1746303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941C0A-BBFC-4E60-B9AF-6F86FDB2C341}" type="datetimeFigureOut">
              <a:rPr lang="ru-RU" smtClean="0"/>
              <a:pPr/>
              <a:t>19.01.2023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1597633-7BCE-44DF-A992-4BEB18BBF083}" type="slidenum">
              <a:rPr lang="ru-RU" smtClean="0"/>
              <a:pPr/>
              <a:t>‹#›</a:t>
            </a:fld>
            <a:endParaRPr lang="ru-RU"/>
          </a:p>
        </p:txBody>
      </p:sp>
    </p:spTree>
    <p:extLst>
      <p:ext uri="{BB962C8B-B14F-4D97-AF65-F5344CB8AC3E}">
        <p14:creationId xmlns:p14="http://schemas.microsoft.com/office/powerpoint/2010/main" xmlns="" val="98755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02941C0A-BBFC-4E60-B9AF-6F86FDB2C341}" type="datetimeFigureOut">
              <a:rPr lang="ru-RU" smtClean="0"/>
              <a:pPr/>
              <a:t>19.01.2023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1597633-7BCE-44DF-A992-4BEB18BBF083}" type="slidenum">
              <a:rPr lang="ru-RU" smtClean="0"/>
              <a:pPr/>
              <a:t>‹#›</a:t>
            </a:fld>
            <a:endParaRPr lang="ru-RU"/>
          </a:p>
        </p:txBody>
      </p:sp>
    </p:spTree>
    <p:extLst>
      <p:ext uri="{BB962C8B-B14F-4D97-AF65-F5344CB8AC3E}">
        <p14:creationId xmlns:p14="http://schemas.microsoft.com/office/powerpoint/2010/main" xmlns="" val="1599783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2941C0A-BBFC-4E60-B9AF-6F86FDB2C341}" type="datetimeFigureOut">
              <a:rPr lang="ru-RU" smtClean="0"/>
              <a:pPr/>
              <a:t>19.01.2023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1597633-7BCE-44DF-A992-4BEB18BBF083}" type="slidenum">
              <a:rPr lang="ru-RU" smtClean="0"/>
              <a:pPr/>
              <a:t>‹#›</a:t>
            </a:fld>
            <a:endParaRPr lang="ru-RU"/>
          </a:p>
        </p:txBody>
      </p:sp>
    </p:spTree>
    <p:extLst>
      <p:ext uri="{BB962C8B-B14F-4D97-AF65-F5344CB8AC3E}">
        <p14:creationId xmlns:p14="http://schemas.microsoft.com/office/powerpoint/2010/main" xmlns="" val="498559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2941C0A-BBFC-4E60-B9AF-6F86FDB2C341}" type="datetimeFigureOut">
              <a:rPr lang="ru-RU" smtClean="0"/>
              <a:pPr/>
              <a:t>19.01.2023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1597633-7BCE-44DF-A992-4BEB18BBF083}" type="slidenum">
              <a:rPr lang="ru-RU" smtClean="0"/>
              <a:pPr/>
              <a:t>‹#›</a:t>
            </a:fld>
            <a:endParaRPr lang="ru-RU"/>
          </a:p>
        </p:txBody>
      </p:sp>
    </p:spTree>
    <p:extLst>
      <p:ext uri="{BB962C8B-B14F-4D97-AF65-F5344CB8AC3E}">
        <p14:creationId xmlns:p14="http://schemas.microsoft.com/office/powerpoint/2010/main" xmlns="" val="31237988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arget="../media/image18.jpeg" Type="http://schemas.openxmlformats.org/officeDocument/2006/relationships/image"/><Relationship Id="rId2" Target="../media/image17.jpeg" Type="http://schemas.openxmlformats.org/officeDocument/2006/relationships/image"/><Relationship Id="rId1" Target="../slideLayouts/slideLayout1.xml" Type="http://schemas.openxmlformats.org/officeDocument/2006/relationships/slideLayout"/><Relationship Id="rId6" Target="../media/image21.jpeg" Type="http://schemas.openxmlformats.org/officeDocument/2006/relationships/image"/><Relationship Id="rId5" Target="../media/image20.jpeg" Type="http://schemas.openxmlformats.org/officeDocument/2006/relationships/image"/><Relationship Id="rId4" Target="../media/image19.jpeg" Type="http://schemas.openxmlformats.org/officeDocument/2006/relationships/image"/></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arget="../media/image9.jpeg" Type="http://schemas.openxmlformats.org/officeDocument/2006/relationships/image"/><Relationship Id="rId2" Target="../media/image8.jpeg" Type="http://schemas.openxmlformats.org/officeDocument/2006/relationships/image"/><Relationship Id="rId1" Target="../slideLayouts/slideLayout1.xml" Type="http://schemas.openxmlformats.org/officeDocument/2006/relationships/slideLayout"/><Relationship Id="rId4" Target="../media/image10.jpeg" Type="http://schemas.openxmlformats.org/officeDocument/2006/relationships/image"/></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07066" y="300252"/>
            <a:ext cx="8728755" cy="1378424"/>
          </a:xfrm>
        </p:spPr>
        <p:txBody>
          <a:bodyPr/>
          <a:lstStyle/>
          <a:p>
            <a:pPr algn="ctr"/>
            <a:r>
              <a:rPr lang="ru-RU" sz="2000" b="1" dirty="0" smtClean="0">
                <a:solidFill>
                  <a:schemeClr val="accent5">
                    <a:lumMod val="75000"/>
                  </a:schemeClr>
                </a:solidFill>
                <a:latin typeface="Times New Roman" panose="02020603050405020304" pitchFamily="18" charset="0"/>
                <a:cs typeface="Times New Roman" panose="02020603050405020304" pitchFamily="18" charset="0"/>
              </a:rPr>
              <a:t>Муниципальное бюджетное дошкольное образовательное учреждение «Детский сад комбинированного вида № 41 «Скворушка» города Невинномысска</a:t>
            </a:r>
            <a:endParaRPr lang="ru-RU" sz="2000" dirty="0"/>
          </a:p>
        </p:txBody>
      </p:sp>
      <p:sp>
        <p:nvSpPr>
          <p:cNvPr id="3" name="Подзаголовок 2"/>
          <p:cNvSpPr>
            <a:spLocks noGrp="1"/>
          </p:cNvSpPr>
          <p:nvPr>
            <p:ph type="subTitle" idx="1"/>
          </p:nvPr>
        </p:nvSpPr>
        <p:spPr>
          <a:xfrm>
            <a:off x="914400" y="2183642"/>
            <a:ext cx="9498842" cy="4285397"/>
          </a:xfrm>
        </p:spPr>
        <p:txBody>
          <a:bodyPr>
            <a:normAutofit lnSpcReduction="10000"/>
          </a:bodyPr>
          <a:lstStyle/>
          <a:p>
            <a:pPr algn="ctr"/>
            <a:r>
              <a:rPr lang="ru-RU" sz="2800" b="1" dirty="0" smtClean="0">
                <a:solidFill>
                  <a:srgbClr val="0070C0"/>
                </a:solidFill>
                <a:latin typeface="Times New Roman" panose="02020603050405020304" pitchFamily="18" charset="0"/>
                <a:cs typeface="Times New Roman" panose="02020603050405020304" pitchFamily="18" charset="0"/>
              </a:rPr>
              <a:t>«Путешествие дошкольников в мир профессий»</a:t>
            </a:r>
          </a:p>
          <a:p>
            <a:pPr algn="ctr"/>
            <a:endParaRPr lang="ru-RU" sz="2400" b="1" dirty="0" smtClean="0">
              <a:solidFill>
                <a:srgbClr val="0070C0"/>
              </a:solidFill>
              <a:latin typeface="Times New Roman" panose="02020603050405020304" pitchFamily="18" charset="0"/>
              <a:cs typeface="Times New Roman" panose="02020603050405020304" pitchFamily="18" charset="0"/>
            </a:endParaRPr>
          </a:p>
          <a:p>
            <a:pPr algn="ctr"/>
            <a:endParaRPr lang="ru-RU" sz="2400" b="1" dirty="0" smtClean="0">
              <a:solidFill>
                <a:srgbClr val="0070C0"/>
              </a:solidFill>
              <a:latin typeface="Times New Roman" panose="02020603050405020304" pitchFamily="18" charset="0"/>
              <a:cs typeface="Times New Roman" panose="02020603050405020304" pitchFamily="18" charset="0"/>
            </a:endParaRPr>
          </a:p>
          <a:p>
            <a:pPr algn="ctr"/>
            <a:endParaRPr lang="ru-RU" sz="2400" b="1" dirty="0" smtClean="0">
              <a:solidFill>
                <a:srgbClr val="0070C0"/>
              </a:solidFill>
              <a:latin typeface="Times New Roman" panose="02020603050405020304" pitchFamily="18" charset="0"/>
              <a:cs typeface="Times New Roman" panose="02020603050405020304" pitchFamily="18" charset="0"/>
            </a:endParaRPr>
          </a:p>
          <a:p>
            <a:pPr algn="l"/>
            <a:r>
              <a:rPr lang="ru-RU" b="1" dirty="0" smtClean="0">
                <a:solidFill>
                  <a:schemeClr val="accent5">
                    <a:lumMod val="75000"/>
                  </a:schemeClr>
                </a:solidFill>
                <a:latin typeface="Times New Roman" pitchFamily="18" charset="0"/>
                <a:cs typeface="Times New Roman" pitchFamily="18" charset="0"/>
              </a:rPr>
              <a:t>Адрес сайта образовательной организации:               </a:t>
            </a:r>
          </a:p>
          <a:p>
            <a:pPr algn="l"/>
            <a:r>
              <a:rPr lang="en-US" b="1" dirty="0" smtClean="0">
                <a:solidFill>
                  <a:schemeClr val="accent5">
                    <a:lumMod val="75000"/>
                  </a:schemeClr>
                </a:solidFill>
                <a:latin typeface="Times New Roman" pitchFamily="18" charset="0"/>
                <a:cs typeface="Times New Roman" pitchFamily="18" charset="0"/>
              </a:rPr>
              <a:t>ds41nevinsk</a:t>
            </a:r>
            <a:r>
              <a:rPr lang="ru-RU" b="1" dirty="0" smtClean="0">
                <a:solidFill>
                  <a:schemeClr val="accent5">
                    <a:lumMod val="75000"/>
                  </a:schemeClr>
                </a:solidFill>
                <a:latin typeface="Times New Roman" pitchFamily="18" charset="0"/>
                <a:cs typeface="Times New Roman" pitchFamily="18" charset="0"/>
              </a:rPr>
              <a:t>.</a:t>
            </a:r>
            <a:r>
              <a:rPr lang="en-US" b="1" dirty="0" err="1" smtClean="0">
                <a:solidFill>
                  <a:schemeClr val="accent5">
                    <a:lumMod val="75000"/>
                  </a:schemeClr>
                </a:solidFill>
                <a:latin typeface="Times New Roman" pitchFamily="18" charset="0"/>
                <a:cs typeface="Times New Roman" pitchFamily="18" charset="0"/>
              </a:rPr>
              <a:t>ru</a:t>
            </a:r>
            <a:endParaRPr lang="ru-RU" b="1" dirty="0" smtClean="0">
              <a:solidFill>
                <a:schemeClr val="accent5">
                  <a:lumMod val="75000"/>
                </a:schemeClr>
              </a:solidFill>
              <a:latin typeface="Times New Roman" pitchFamily="18" charset="0"/>
              <a:cs typeface="Times New Roman" pitchFamily="18" charset="0"/>
            </a:endParaRPr>
          </a:p>
          <a:p>
            <a:pPr algn="l"/>
            <a:r>
              <a:rPr lang="ru-RU" b="1" dirty="0" smtClean="0">
                <a:solidFill>
                  <a:schemeClr val="accent5">
                    <a:lumMod val="75000"/>
                  </a:schemeClr>
                </a:solidFill>
                <a:latin typeface="Times New Roman" pitchFamily="18" charset="0"/>
                <a:cs typeface="Times New Roman" pitchFamily="18" charset="0"/>
              </a:rPr>
              <a:t>Заведующая</a:t>
            </a:r>
            <a:endParaRPr lang="en-US" b="1" dirty="0" smtClean="0">
              <a:solidFill>
                <a:schemeClr val="accent5">
                  <a:lumMod val="75000"/>
                </a:schemeClr>
              </a:solidFill>
              <a:latin typeface="Times New Roman" pitchFamily="18" charset="0"/>
              <a:cs typeface="Times New Roman" pitchFamily="18" charset="0"/>
            </a:endParaRPr>
          </a:p>
          <a:p>
            <a:pPr algn="l"/>
            <a:r>
              <a:rPr lang="ru-RU" b="1" dirty="0" smtClean="0">
                <a:solidFill>
                  <a:schemeClr val="accent5">
                    <a:lumMod val="75000"/>
                  </a:schemeClr>
                </a:solidFill>
                <a:latin typeface="Times New Roman" pitchFamily="18" charset="0"/>
                <a:cs typeface="Times New Roman" pitchFamily="18" charset="0"/>
              </a:rPr>
              <a:t>Игнатова Надежда Леонидовна</a:t>
            </a:r>
          </a:p>
          <a:p>
            <a:pPr algn="l"/>
            <a:r>
              <a:rPr lang="ru-RU" b="1" dirty="0" smtClean="0">
                <a:solidFill>
                  <a:schemeClr val="accent5">
                    <a:lumMod val="75000"/>
                  </a:schemeClr>
                </a:solidFill>
                <a:latin typeface="Times New Roman" pitchFamily="18" charset="0"/>
                <a:cs typeface="Times New Roman" pitchFamily="18" charset="0"/>
              </a:rPr>
              <a:t>Контактный телефон:</a:t>
            </a:r>
          </a:p>
          <a:p>
            <a:pPr algn="l"/>
            <a:r>
              <a:rPr lang="ru-RU" b="1" dirty="0" smtClean="0">
                <a:solidFill>
                  <a:schemeClr val="accent5">
                    <a:lumMod val="75000"/>
                  </a:schemeClr>
                </a:solidFill>
                <a:latin typeface="Times New Roman" pitchFamily="18" charset="0"/>
                <a:cs typeface="Times New Roman" pitchFamily="18" charset="0"/>
              </a:rPr>
              <a:t>8(86554)3-78-39</a:t>
            </a:r>
          </a:p>
          <a:p>
            <a:pPr algn="ctr"/>
            <a:endParaRPr lang="ru-RU" dirty="0"/>
          </a:p>
        </p:txBody>
      </p:sp>
      <p:pic>
        <p:nvPicPr>
          <p:cNvPr id="4" name="Picture 2" descr="C:\Documents and Settings\Admin\Рабочий стол\DSCN4689.jpg"/>
          <p:cNvPicPr>
            <a:picLocks noChangeAspect="1" noChangeArrowheads="1"/>
          </p:cNvPicPr>
          <p:nvPr/>
        </p:nvPicPr>
        <p:blipFill>
          <a:blip r:embed="rId2" cstate="print"/>
          <a:srcRect/>
          <a:stretch>
            <a:fillRect/>
          </a:stretch>
        </p:blipFill>
        <p:spPr bwMode="auto">
          <a:xfrm>
            <a:off x="6114197" y="3093796"/>
            <a:ext cx="4926843" cy="3499829"/>
          </a:xfrm>
          <a:prstGeom prst="rect">
            <a:avLst/>
          </a:prstGeom>
          <a:ln>
            <a:noFill/>
          </a:ln>
          <a:effectLst>
            <a:softEdge rad="11250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34713" y="261257"/>
            <a:ext cx="8915403" cy="2142309"/>
          </a:xfrm>
        </p:spPr>
        <p:txBody>
          <a:bodyPr/>
          <a:lstStyle/>
          <a:p>
            <a:pPr algn="l"/>
            <a:r>
              <a:rPr lang="ru-RU" sz="2000" b="1" dirty="0" smtClean="0">
                <a:solidFill>
                  <a:srgbClr val="0070C0"/>
                </a:solidFill>
                <a:latin typeface="Times New Roman" panose="02020603050405020304" pitchFamily="18" charset="0"/>
                <a:cs typeface="Times New Roman" panose="02020603050405020304" pitchFamily="18" charset="0"/>
              </a:rPr>
              <a:t>					</a:t>
            </a:r>
            <a:r>
              <a:rPr lang="ru-RU" sz="3200" b="1" dirty="0" smtClean="0">
                <a:solidFill>
                  <a:srgbClr val="0070C0"/>
                </a:solidFill>
                <a:latin typeface="Times New Roman" panose="02020603050405020304" pitchFamily="18" charset="0"/>
                <a:cs typeface="Times New Roman" panose="02020603050405020304" pitchFamily="18" charset="0"/>
              </a:rPr>
              <a:t>2 </a:t>
            </a:r>
            <a:r>
              <a:rPr lang="ru-RU" sz="3200" b="1" dirty="0">
                <a:solidFill>
                  <a:srgbClr val="0070C0"/>
                </a:solidFill>
                <a:latin typeface="Times New Roman" panose="02020603050405020304" pitchFamily="18" charset="0"/>
                <a:cs typeface="Times New Roman" panose="02020603050405020304" pitchFamily="18" charset="0"/>
              </a:rPr>
              <a:t>этап - Основной этап</a:t>
            </a:r>
            <a:r>
              <a:rPr lang="ru-RU" sz="3200" b="1" dirty="0" smtClean="0">
                <a:solidFill>
                  <a:srgbClr val="0070C0"/>
                </a:solidFill>
                <a:latin typeface="Times New Roman" panose="02020603050405020304" pitchFamily="18" charset="0"/>
                <a:cs typeface="Times New Roman" panose="02020603050405020304" pitchFamily="18" charset="0"/>
              </a:rPr>
              <a:t>:</a:t>
            </a:r>
            <a:r>
              <a:rPr lang="ru-RU" sz="1400" dirty="0">
                <a:solidFill>
                  <a:schemeClr val="tx1"/>
                </a:solidFill>
                <a:latin typeface="Times New Roman" panose="02020603050405020304" pitchFamily="18" charset="0"/>
                <a:cs typeface="Times New Roman" panose="02020603050405020304" pitchFamily="18" charset="0"/>
              </a:rPr>
              <a:t/>
            </a:r>
            <a:br>
              <a:rPr lang="ru-RU" sz="1400" dirty="0">
                <a:solidFill>
                  <a:schemeClr val="tx1"/>
                </a:solidFill>
                <a:latin typeface="Times New Roman" panose="02020603050405020304" pitchFamily="18" charset="0"/>
                <a:cs typeface="Times New Roman" panose="02020603050405020304" pitchFamily="18" charset="0"/>
              </a:rPr>
            </a:br>
            <a:r>
              <a:rPr lang="ru-RU" sz="2400" dirty="0" smtClean="0">
                <a:solidFill>
                  <a:srgbClr val="00B050"/>
                </a:solidFill>
                <a:latin typeface="Times New Roman" panose="02020603050405020304" pitchFamily="18" charset="0"/>
                <a:cs typeface="Times New Roman" panose="02020603050405020304" pitchFamily="18" charset="0"/>
              </a:rPr>
              <a:t>Совместные экскурсии с детьми, родителями и педагогами.</a:t>
            </a:r>
            <a:r>
              <a:rPr lang="ru-RU" sz="1600" dirty="0" smtClean="0">
                <a:solidFill>
                  <a:schemeClr val="tx1"/>
                </a:solidFill>
                <a:latin typeface="Times New Roman" panose="02020603050405020304" pitchFamily="18" charset="0"/>
                <a:cs typeface="Times New Roman" panose="02020603050405020304" pitchFamily="18" charset="0"/>
              </a:rPr>
              <a:t/>
            </a:r>
            <a:br>
              <a:rPr lang="ru-RU" sz="1600" dirty="0" smtClean="0">
                <a:solidFill>
                  <a:schemeClr val="tx1"/>
                </a:solidFill>
                <a:latin typeface="Times New Roman" panose="02020603050405020304" pitchFamily="18" charset="0"/>
                <a:cs typeface="Times New Roman" panose="02020603050405020304" pitchFamily="18" charset="0"/>
              </a:rPr>
            </a:br>
            <a:r>
              <a:rPr lang="ru-RU" sz="1600" dirty="0" smtClean="0">
                <a:solidFill>
                  <a:schemeClr val="tx1"/>
                </a:solidFill>
                <a:latin typeface="Times New Roman" panose="02020603050405020304" pitchFamily="18" charset="0"/>
                <a:cs typeface="Times New Roman" panose="02020603050405020304" pitchFamily="18" charset="0"/>
              </a:rPr>
              <a:t> 					 </a:t>
            </a:r>
            <a:r>
              <a:rPr lang="ru-RU" sz="2000" b="1" dirty="0" smtClean="0">
                <a:solidFill>
                  <a:srgbClr val="0070C0"/>
                </a:solidFill>
                <a:latin typeface="Times New Roman" panose="02020603050405020304" pitchFamily="18" charset="0"/>
                <a:cs typeface="Times New Roman" panose="02020603050405020304" pitchFamily="18" charset="0"/>
              </a:rPr>
              <a:t>«</a:t>
            </a:r>
            <a:r>
              <a:rPr lang="ru-RU" sz="2000" b="1" dirty="0" err="1" smtClean="0">
                <a:solidFill>
                  <a:srgbClr val="0070C0"/>
                </a:solidFill>
                <a:latin typeface="Times New Roman" panose="02020603050405020304" pitchFamily="18" charset="0"/>
                <a:cs typeface="Times New Roman" panose="02020603050405020304" pitchFamily="18" charset="0"/>
              </a:rPr>
              <a:t>Казьминский</a:t>
            </a:r>
            <a:r>
              <a:rPr lang="ru-RU" sz="2000" b="1" dirty="0" smtClean="0">
                <a:solidFill>
                  <a:srgbClr val="0070C0"/>
                </a:solidFill>
                <a:latin typeface="Times New Roman" panose="02020603050405020304" pitchFamily="18" charset="0"/>
                <a:cs typeface="Times New Roman" panose="02020603050405020304" pitchFamily="18" charset="0"/>
              </a:rPr>
              <a:t> молочный комбинат» </a:t>
            </a:r>
            <a:r>
              <a:rPr lang="ru-RU" sz="1600" dirty="0" smtClean="0">
                <a:solidFill>
                  <a:schemeClr val="tx1"/>
                </a:solidFill>
                <a:latin typeface="Times New Roman" panose="02020603050405020304" pitchFamily="18" charset="0"/>
                <a:cs typeface="Times New Roman" panose="02020603050405020304" pitchFamily="18" charset="0"/>
              </a:rPr>
              <a:t/>
            </a:r>
            <a:br>
              <a:rPr lang="ru-RU" sz="1600" dirty="0" smtClean="0">
                <a:solidFill>
                  <a:schemeClr val="tx1"/>
                </a:solidFill>
                <a:latin typeface="Times New Roman" panose="02020603050405020304" pitchFamily="18" charset="0"/>
                <a:cs typeface="Times New Roman" panose="02020603050405020304" pitchFamily="18" charset="0"/>
              </a:rPr>
            </a:br>
            <a:r>
              <a:rPr lang="ru-RU" sz="1600" dirty="0" smtClean="0">
                <a:solidFill>
                  <a:schemeClr val="tx1"/>
                </a:solidFill>
                <a:latin typeface="Times New Roman" panose="02020603050405020304" pitchFamily="18" charset="0"/>
                <a:cs typeface="Times New Roman" panose="02020603050405020304" pitchFamily="18" charset="0"/>
              </a:rPr>
              <a:t/>
            </a:r>
            <a:br>
              <a:rPr lang="ru-RU" sz="1600" dirty="0" smtClean="0">
                <a:solidFill>
                  <a:schemeClr val="tx1"/>
                </a:solidFill>
                <a:latin typeface="Times New Roman" panose="02020603050405020304" pitchFamily="18" charset="0"/>
                <a:cs typeface="Times New Roman" panose="02020603050405020304" pitchFamily="18" charset="0"/>
              </a:rPr>
            </a:b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88926" y="1295892"/>
            <a:ext cx="7867691" cy="5562107"/>
          </a:xfrm>
          <a:prstGeom prst="rect">
            <a:avLst/>
          </a:prstGeom>
        </p:spPr>
      </p:pic>
    </p:spTree>
    <p:extLst>
      <p:ext uri="{BB962C8B-B14F-4D97-AF65-F5344CB8AC3E}">
        <p14:creationId xmlns:p14="http://schemas.microsoft.com/office/powerpoint/2010/main" xmlns="" val="240493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33475" y="2404533"/>
            <a:ext cx="8140528" cy="2985614"/>
          </a:xfrm>
        </p:spPr>
        <p:txBody>
          <a:bodyPr/>
          <a:lstStyle/>
          <a:p>
            <a:pPr algn="l">
              <a:lnSpc>
                <a:spcPct val="150000"/>
              </a:lnSpc>
            </a:pPr>
            <a:r>
              <a:rPr lang="ru-RU" sz="2000" b="1" dirty="0" smtClean="0">
                <a:solidFill>
                  <a:srgbClr val="0070C0"/>
                </a:solidFill>
                <a:latin typeface="Times New Roman" panose="02020603050405020304" pitchFamily="18" charset="0"/>
                <a:cs typeface="Times New Roman" panose="02020603050405020304" pitchFamily="18" charset="0"/>
              </a:rPr>
              <a:t>				</a:t>
            </a:r>
            <a:r>
              <a:rPr lang="ru-RU" sz="2000" b="1" dirty="0" smtClean="0">
                <a:solidFill>
                  <a:srgbClr val="0070C0"/>
                </a:solidFill>
                <a:latin typeface="Times New Roman" panose="02020603050405020304" pitchFamily="18" charset="0"/>
                <a:cs typeface="Times New Roman" panose="02020603050405020304" pitchFamily="18" charset="0"/>
              </a:rPr>
              <a:t/>
            </a:r>
            <a:br>
              <a:rPr lang="ru-RU" sz="2000" b="1" dirty="0" smtClean="0">
                <a:solidFill>
                  <a:srgbClr val="0070C0"/>
                </a:solidFill>
                <a:latin typeface="Times New Roman" panose="02020603050405020304" pitchFamily="18" charset="0"/>
                <a:cs typeface="Times New Roman" panose="02020603050405020304" pitchFamily="18" charset="0"/>
              </a:rPr>
            </a:br>
            <a:r>
              <a:rPr lang="ru-RU" sz="2000" b="1" dirty="0" smtClean="0">
                <a:solidFill>
                  <a:srgbClr val="0070C0"/>
                </a:solidFill>
                <a:latin typeface="Times New Roman" panose="02020603050405020304" pitchFamily="18" charset="0"/>
                <a:cs typeface="Times New Roman" panose="02020603050405020304" pitchFamily="18" charset="0"/>
              </a:rPr>
              <a:t/>
            </a:r>
            <a:br>
              <a:rPr lang="ru-RU" sz="2000" b="1" dirty="0" smtClean="0">
                <a:solidFill>
                  <a:srgbClr val="0070C0"/>
                </a:solidFill>
                <a:latin typeface="Times New Roman" panose="02020603050405020304" pitchFamily="18" charset="0"/>
                <a:cs typeface="Times New Roman" panose="02020603050405020304" pitchFamily="18" charset="0"/>
              </a:rPr>
            </a:br>
            <a:r>
              <a:rPr lang="ru-RU" sz="2000" b="1" dirty="0" smtClean="0">
                <a:solidFill>
                  <a:srgbClr val="0070C0"/>
                </a:solidFill>
                <a:latin typeface="Times New Roman" panose="02020603050405020304" pitchFamily="18" charset="0"/>
                <a:cs typeface="Times New Roman" panose="02020603050405020304" pitchFamily="18" charset="0"/>
              </a:rPr>
              <a:t/>
            </a:r>
            <a:br>
              <a:rPr lang="ru-RU" sz="2000" b="1" dirty="0" smtClean="0">
                <a:solidFill>
                  <a:srgbClr val="0070C0"/>
                </a:solidFill>
                <a:latin typeface="Times New Roman" panose="02020603050405020304" pitchFamily="18" charset="0"/>
                <a:cs typeface="Times New Roman" panose="02020603050405020304" pitchFamily="18" charset="0"/>
              </a:rPr>
            </a:br>
            <a:r>
              <a:rPr lang="ru-RU" sz="3200" b="1" dirty="0" smtClean="0">
                <a:solidFill>
                  <a:srgbClr val="0070C0"/>
                </a:solidFill>
                <a:latin typeface="Times New Roman" panose="02020603050405020304" pitchFamily="18" charset="0"/>
                <a:cs typeface="Times New Roman" panose="02020603050405020304" pitchFamily="18" charset="0"/>
              </a:rPr>
              <a:t>3 </a:t>
            </a:r>
            <a:r>
              <a:rPr lang="ru-RU" sz="3200" b="1" dirty="0">
                <a:solidFill>
                  <a:srgbClr val="0070C0"/>
                </a:solidFill>
                <a:latin typeface="Times New Roman" panose="02020603050405020304" pitchFamily="18" charset="0"/>
                <a:cs typeface="Times New Roman" panose="02020603050405020304" pitchFamily="18" charset="0"/>
              </a:rPr>
              <a:t>этап - Заключительный этап:</a:t>
            </a:r>
            <a:r>
              <a:rPr lang="ru-RU" sz="1400" dirty="0">
                <a:solidFill>
                  <a:schemeClr val="tx1"/>
                </a:solidFill>
                <a:latin typeface="Times New Roman" panose="02020603050405020304" pitchFamily="18" charset="0"/>
                <a:cs typeface="Times New Roman" panose="02020603050405020304" pitchFamily="18" charset="0"/>
              </a:rPr>
              <a:t/>
            </a:r>
            <a:br>
              <a:rPr lang="ru-RU" sz="1400" dirty="0">
                <a:solidFill>
                  <a:schemeClr val="tx1"/>
                </a:solidFill>
                <a:latin typeface="Times New Roman" panose="02020603050405020304" pitchFamily="18" charset="0"/>
                <a:cs typeface="Times New Roman" panose="02020603050405020304" pitchFamily="18" charset="0"/>
              </a:rPr>
            </a:br>
            <a:r>
              <a:rPr lang="ru-RU" sz="1400" dirty="0">
                <a:solidFill>
                  <a:schemeClr val="tx1"/>
                </a:solidFill>
                <a:latin typeface="Times New Roman" panose="02020603050405020304" pitchFamily="18" charset="0"/>
                <a:cs typeface="Times New Roman" panose="02020603050405020304" pitchFamily="18" charset="0"/>
              </a:rPr>
              <a:t> </a:t>
            </a:r>
            <a:br>
              <a:rPr lang="ru-RU" sz="1400" dirty="0">
                <a:solidFill>
                  <a:schemeClr val="tx1"/>
                </a:solidFill>
                <a:latin typeface="Times New Roman" panose="02020603050405020304" pitchFamily="18" charset="0"/>
                <a:cs typeface="Times New Roman" panose="02020603050405020304" pitchFamily="18" charset="0"/>
              </a:rPr>
            </a:br>
            <a:r>
              <a:rPr lang="ru-RU" sz="2400" b="1" dirty="0">
                <a:solidFill>
                  <a:schemeClr val="tx1"/>
                </a:solidFill>
                <a:latin typeface="Times New Roman" panose="02020603050405020304" pitchFamily="18" charset="0"/>
                <a:cs typeface="Times New Roman" panose="02020603050405020304" pitchFamily="18" charset="0"/>
              </a:rPr>
              <a:t>Итоговое  мероприятие: </a:t>
            </a:r>
            <a:r>
              <a:rPr lang="ru-RU" sz="2400" dirty="0">
                <a:solidFill>
                  <a:schemeClr val="tx1"/>
                </a:solidFill>
                <a:latin typeface="Times New Roman" panose="02020603050405020304" pitchFamily="18" charset="0"/>
                <a:cs typeface="Times New Roman" panose="02020603050405020304" pitchFamily="18" charset="0"/>
              </a:rPr>
              <a:t>Игра КВН «В мире профессий»</a:t>
            </a:r>
            <a:r>
              <a:rPr lang="ru-RU" sz="1600" dirty="0">
                <a:solidFill>
                  <a:schemeClr val="tx1"/>
                </a:solidFill>
                <a:latin typeface="Times New Roman" panose="02020603050405020304" pitchFamily="18" charset="0"/>
                <a:cs typeface="Times New Roman" panose="02020603050405020304" pitchFamily="18" charset="0"/>
              </a:rPr>
              <a:t/>
            </a:r>
            <a:br>
              <a:rPr lang="ru-RU" sz="1600" dirty="0">
                <a:solidFill>
                  <a:schemeClr val="tx1"/>
                </a:solidFill>
                <a:latin typeface="Times New Roman" panose="02020603050405020304" pitchFamily="18" charset="0"/>
                <a:cs typeface="Times New Roman" panose="02020603050405020304" pitchFamily="18" charset="0"/>
              </a:rPr>
            </a:br>
            <a:r>
              <a:rPr lang="ru-RU" sz="1600" dirty="0">
                <a:solidFill>
                  <a:schemeClr val="tx1"/>
                </a:solidFill>
                <a:latin typeface="Times New Roman" panose="02020603050405020304" pitchFamily="18" charset="0"/>
                <a:cs typeface="Times New Roman" panose="02020603050405020304" pitchFamily="18" charset="0"/>
              </a:rPr>
              <a:t> </a:t>
            </a:r>
            <a:r>
              <a:rPr lang="ru-RU" sz="1600" dirty="0" smtClean="0">
                <a:solidFill>
                  <a:schemeClr val="tx1"/>
                </a:solidFill>
                <a:latin typeface="Times New Roman" panose="02020603050405020304" pitchFamily="18" charset="0"/>
                <a:cs typeface="Times New Roman" panose="02020603050405020304" pitchFamily="18" charset="0"/>
              </a:rPr>
              <a:t/>
            </a:r>
            <a:br>
              <a:rPr lang="ru-RU" sz="1600" dirty="0" smtClean="0">
                <a:solidFill>
                  <a:schemeClr val="tx1"/>
                </a:solidFill>
                <a:latin typeface="Times New Roman" panose="02020603050405020304" pitchFamily="18" charset="0"/>
                <a:cs typeface="Times New Roman" panose="02020603050405020304" pitchFamily="18" charset="0"/>
              </a:rPr>
            </a:br>
            <a:r>
              <a:rPr lang="ru-RU" sz="1600" dirty="0">
                <a:solidFill>
                  <a:schemeClr val="tx1"/>
                </a:solidFill>
                <a:latin typeface="Times New Roman" panose="02020603050405020304" pitchFamily="18" charset="0"/>
                <a:cs typeface="Times New Roman" panose="02020603050405020304" pitchFamily="18" charset="0"/>
              </a:rPr>
              <a:t/>
            </a:r>
            <a:br>
              <a:rPr lang="ru-RU" sz="1600" dirty="0">
                <a:solidFill>
                  <a:schemeClr val="tx1"/>
                </a:solidFill>
                <a:latin typeface="Times New Roman" panose="02020603050405020304" pitchFamily="18" charset="0"/>
                <a:cs typeface="Times New Roman" panose="02020603050405020304" pitchFamily="18" charset="0"/>
              </a:rPr>
            </a:br>
            <a:r>
              <a:rPr lang="ru-RU" sz="1600" dirty="0">
                <a:solidFill>
                  <a:schemeClr val="tx1"/>
                </a:solidFill>
                <a:latin typeface="Times New Roman" panose="02020603050405020304" pitchFamily="18" charset="0"/>
                <a:cs typeface="Times New Roman" panose="02020603050405020304" pitchFamily="18" charset="0"/>
              </a:rPr>
              <a:t/>
            </a:r>
            <a:br>
              <a:rPr lang="ru-RU" sz="1600" dirty="0">
                <a:solidFill>
                  <a:schemeClr val="tx1"/>
                </a:solidFill>
                <a:latin typeface="Times New Roman" panose="02020603050405020304" pitchFamily="18" charset="0"/>
                <a:cs typeface="Times New Roman" panose="02020603050405020304" pitchFamily="18" charset="0"/>
              </a:rPr>
            </a:br>
            <a:r>
              <a:rPr lang="ru-RU" sz="2000" b="1" dirty="0">
                <a:solidFill>
                  <a:schemeClr val="tx1"/>
                </a:solidFill>
                <a:latin typeface="Times New Roman" panose="02020603050405020304" pitchFamily="18" charset="0"/>
                <a:cs typeface="Times New Roman" panose="02020603050405020304" pitchFamily="18" charset="0"/>
              </a:rPr>
              <a:t>Продукты проекта:</a:t>
            </a:r>
            <a:r>
              <a:rPr lang="ru-RU" sz="2000" dirty="0">
                <a:solidFill>
                  <a:schemeClr val="tx1"/>
                </a:solidFill>
                <a:latin typeface="Times New Roman" panose="02020603050405020304" pitchFamily="18" charset="0"/>
                <a:cs typeface="Times New Roman" panose="02020603050405020304" pitchFamily="18" charset="0"/>
              </a:rPr>
              <a:t/>
            </a:r>
            <a:br>
              <a:rPr lang="ru-RU" sz="2000" dirty="0">
                <a:solidFill>
                  <a:schemeClr val="tx1"/>
                </a:solidFill>
                <a:latin typeface="Times New Roman" panose="02020603050405020304" pitchFamily="18" charset="0"/>
                <a:cs typeface="Times New Roman" panose="02020603050405020304" pitchFamily="18" charset="0"/>
              </a:rPr>
            </a:br>
            <a:r>
              <a:rPr lang="ru-RU" sz="2000" dirty="0">
                <a:solidFill>
                  <a:schemeClr val="tx1"/>
                </a:solidFill>
                <a:latin typeface="Times New Roman" panose="02020603050405020304" pitchFamily="18" charset="0"/>
                <a:cs typeface="Times New Roman" panose="02020603050405020304" pitchFamily="18" charset="0"/>
              </a:rPr>
              <a:t>1.Создание газеты «Путешествие в страну профессий</a:t>
            </a:r>
            <a:r>
              <a:rPr lang="ru-RU" sz="2000" dirty="0" smtClean="0">
                <a:solidFill>
                  <a:schemeClr val="tx1"/>
                </a:solidFill>
                <a:latin typeface="Times New Roman" panose="02020603050405020304" pitchFamily="18" charset="0"/>
                <a:cs typeface="Times New Roman" panose="02020603050405020304" pitchFamily="18" charset="0"/>
              </a:rPr>
              <a:t>».</a:t>
            </a:r>
            <a:br>
              <a:rPr lang="ru-RU" sz="2000" dirty="0" smtClean="0">
                <a:solidFill>
                  <a:schemeClr val="tx1"/>
                </a:solidFill>
                <a:latin typeface="Times New Roman" panose="02020603050405020304" pitchFamily="18" charset="0"/>
                <a:cs typeface="Times New Roman" panose="02020603050405020304" pitchFamily="18" charset="0"/>
              </a:rPr>
            </a:br>
            <a:r>
              <a:rPr lang="ru-RU" sz="2000" dirty="0" smtClean="0">
                <a:solidFill>
                  <a:schemeClr val="tx1"/>
                </a:solidFill>
                <a:latin typeface="Times New Roman" panose="02020603050405020304" pitchFamily="18" charset="0"/>
                <a:cs typeface="Times New Roman" panose="02020603050405020304" pitchFamily="18" charset="0"/>
              </a:rPr>
              <a:t> 2.Создание </a:t>
            </a:r>
            <a:r>
              <a:rPr lang="ru-RU" sz="2000" dirty="0">
                <a:solidFill>
                  <a:schemeClr val="tx1"/>
                </a:solidFill>
                <a:latin typeface="Times New Roman" panose="02020603050405020304" pitchFamily="18" charset="0"/>
                <a:cs typeface="Times New Roman" panose="02020603050405020304" pitchFamily="18" charset="0"/>
              </a:rPr>
              <a:t>видеороликов об экскурсиях.</a:t>
            </a:r>
            <a:br>
              <a:rPr lang="ru-RU" sz="2000" dirty="0">
                <a:solidFill>
                  <a:schemeClr val="tx1"/>
                </a:solidFill>
                <a:latin typeface="Times New Roman" panose="02020603050405020304" pitchFamily="18" charset="0"/>
                <a:cs typeface="Times New Roman" panose="02020603050405020304" pitchFamily="18" charset="0"/>
              </a:rPr>
            </a:br>
            <a:r>
              <a:rPr lang="ru-RU" sz="2000" dirty="0">
                <a:solidFill>
                  <a:schemeClr val="tx1"/>
                </a:solidFill>
                <a:latin typeface="Times New Roman" panose="02020603050405020304" pitchFamily="18" charset="0"/>
                <a:cs typeface="Times New Roman" panose="02020603050405020304" pitchFamily="18" charset="0"/>
              </a:rPr>
              <a:t> </a:t>
            </a:r>
            <a:r>
              <a:rPr lang="ru-RU" sz="2000" dirty="0" smtClean="0">
                <a:solidFill>
                  <a:schemeClr val="tx1"/>
                </a:solidFill>
                <a:latin typeface="Times New Roman" panose="02020603050405020304" pitchFamily="18" charset="0"/>
                <a:cs typeface="Times New Roman" panose="02020603050405020304" pitchFamily="18" charset="0"/>
              </a:rPr>
              <a:t>3.Оформление </a:t>
            </a:r>
            <a:r>
              <a:rPr lang="ru-RU" sz="2000" dirty="0">
                <a:solidFill>
                  <a:schemeClr val="tx1"/>
                </a:solidFill>
                <a:latin typeface="Times New Roman" panose="02020603050405020304" pitchFamily="18" charset="0"/>
                <a:cs typeface="Times New Roman" panose="02020603050405020304" pitchFamily="18" charset="0"/>
              </a:rPr>
              <a:t>альбома «Профессии».</a:t>
            </a:r>
            <a:r>
              <a:rPr lang="ru-RU" sz="2000" dirty="0"/>
              <a:t/>
            </a:r>
            <a:br>
              <a:rPr lang="ru-RU" sz="2000" dirty="0"/>
            </a:br>
            <a:endParaRPr lang="ru-RU" sz="2000" dirty="0"/>
          </a:p>
        </p:txBody>
      </p:sp>
      <p:pic>
        <p:nvPicPr>
          <p:cNvPr id="3" name="Picture 6" descr="Малышей Волгоградской области обучают финансовой грамоте | ДЕНЬГИ ..."/>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519758">
            <a:off x="7169850" y="3075416"/>
            <a:ext cx="3078622" cy="238747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535432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33475" y="2047164"/>
            <a:ext cx="8140528" cy="1362243"/>
          </a:xfrm>
        </p:spPr>
        <p:txBody>
          <a:bodyPr/>
          <a:lstStyle/>
          <a:p>
            <a:pPr algn="l">
              <a:lnSpc>
                <a:spcPct val="150000"/>
              </a:lnSpc>
            </a:pPr>
            <a:r>
              <a:rPr lang="ru-RU" sz="2000" b="1" dirty="0" smtClean="0">
                <a:solidFill>
                  <a:srgbClr val="0070C0"/>
                </a:solidFill>
                <a:latin typeface="Times New Roman" panose="02020603050405020304" pitchFamily="18" charset="0"/>
                <a:cs typeface="Times New Roman" panose="02020603050405020304" pitchFamily="18" charset="0"/>
              </a:rPr>
              <a:t>				</a:t>
            </a:r>
            <a:r>
              <a:rPr lang="ru-RU" sz="1400" dirty="0">
                <a:solidFill>
                  <a:schemeClr val="tx1"/>
                </a:solidFill>
                <a:latin typeface="Times New Roman" panose="02020603050405020304" pitchFamily="18" charset="0"/>
                <a:cs typeface="Times New Roman" panose="02020603050405020304" pitchFamily="18" charset="0"/>
              </a:rPr>
              <a:t/>
            </a:r>
            <a:br>
              <a:rPr lang="ru-RU" sz="1400" dirty="0">
                <a:solidFill>
                  <a:schemeClr val="tx1"/>
                </a:solidFill>
                <a:latin typeface="Times New Roman" panose="02020603050405020304" pitchFamily="18" charset="0"/>
                <a:cs typeface="Times New Roman" panose="02020603050405020304" pitchFamily="18" charset="0"/>
              </a:rPr>
            </a:br>
            <a:r>
              <a:rPr lang="ru-RU" sz="1400" dirty="0" smtClean="0">
                <a:solidFill>
                  <a:schemeClr val="tx1"/>
                </a:solidFill>
                <a:latin typeface="Times New Roman" panose="02020603050405020304" pitchFamily="18" charset="0"/>
                <a:cs typeface="Times New Roman" panose="02020603050405020304" pitchFamily="18" charset="0"/>
              </a:rPr>
              <a:t>			</a:t>
            </a:r>
            <a:r>
              <a:rPr lang="ru-RU" sz="1600" dirty="0" smtClean="0">
                <a:solidFill>
                  <a:srgbClr val="0070C0"/>
                </a:solidFill>
                <a:latin typeface="Times New Roman" panose="02020603050405020304" pitchFamily="18" charset="0"/>
                <a:cs typeface="Times New Roman" panose="02020603050405020304" pitchFamily="18" charset="0"/>
              </a:rPr>
              <a:t>Совместная деятельность с детьми, родителями, воспитателями  </a:t>
            </a:r>
            <a:r>
              <a:rPr lang="ru-RU" sz="1600" dirty="0" smtClean="0">
                <a:solidFill>
                  <a:schemeClr val="tx1"/>
                </a:solidFill>
                <a:latin typeface="Times New Roman" panose="02020603050405020304" pitchFamily="18" charset="0"/>
                <a:cs typeface="Times New Roman" panose="02020603050405020304" pitchFamily="18" charset="0"/>
              </a:rPr>
              <a:t>			                                		</a:t>
            </a:r>
            <a:r>
              <a:rPr lang="ru-RU" sz="1600" dirty="0" smtClean="0">
                <a:solidFill>
                  <a:schemeClr val="accent2"/>
                </a:solidFill>
                <a:latin typeface="Times New Roman" panose="02020603050405020304" pitchFamily="18" charset="0"/>
                <a:cs typeface="Times New Roman" panose="02020603050405020304" pitchFamily="18" charset="0"/>
              </a:rPr>
              <a:t>«</a:t>
            </a:r>
            <a:r>
              <a:rPr lang="ru-RU" sz="1600" dirty="0">
                <a:solidFill>
                  <a:schemeClr val="accent2"/>
                </a:solidFill>
                <a:latin typeface="Times New Roman" panose="02020603050405020304" pitchFamily="18" charset="0"/>
                <a:cs typeface="Times New Roman" panose="02020603050405020304" pitchFamily="18" charset="0"/>
              </a:rPr>
              <a:t>Путешествие в страну профессий</a:t>
            </a:r>
            <a:r>
              <a:rPr lang="ru-RU" sz="1600" dirty="0" smtClean="0">
                <a:solidFill>
                  <a:schemeClr val="accent2"/>
                </a:solidFill>
                <a:latin typeface="Times New Roman" panose="02020603050405020304" pitchFamily="18" charset="0"/>
                <a:cs typeface="Times New Roman" panose="02020603050405020304" pitchFamily="18" charset="0"/>
              </a:rPr>
              <a:t>»</a:t>
            </a:r>
            <a:r>
              <a:rPr lang="ru-RU" sz="1400" dirty="0">
                <a:solidFill>
                  <a:schemeClr val="tx1"/>
                </a:solidFill>
                <a:latin typeface="Times New Roman" panose="02020603050405020304" pitchFamily="18" charset="0"/>
                <a:cs typeface="Times New Roman" panose="02020603050405020304" pitchFamily="18" charset="0"/>
              </a:rPr>
              <a:t/>
            </a:r>
            <a:br>
              <a:rPr lang="ru-RU" sz="1400" dirty="0">
                <a:solidFill>
                  <a:schemeClr val="tx1"/>
                </a:solidFill>
                <a:latin typeface="Times New Roman" panose="02020603050405020304" pitchFamily="18" charset="0"/>
                <a:cs typeface="Times New Roman" panose="02020603050405020304" pitchFamily="18" charset="0"/>
              </a:rPr>
            </a:br>
            <a:r>
              <a:rPr lang="ru-RU" dirty="0"/>
              <a:t/>
            </a:r>
            <a:br>
              <a:rPr lang="ru-RU" dirty="0"/>
            </a:br>
            <a:endParaRPr lang="ru-RU" dirty="0"/>
          </a:p>
        </p:txBody>
      </p:sp>
      <p:pic>
        <p:nvPicPr>
          <p:cNvPr id="5" name="Рисунок 4"/>
          <p:cNvPicPr>
            <a:picLocks noChangeAspect="1"/>
          </p:cNvPicPr>
          <p:nvPr/>
        </p:nvPicPr>
        <p:blipFill>
          <a:blip r:embed="rId2" cstate="print"/>
          <a:stretch>
            <a:fillRect/>
          </a:stretch>
        </p:blipFill>
        <p:spPr>
          <a:xfrm>
            <a:off x="3231072" y="900696"/>
            <a:ext cx="4307383" cy="3393422"/>
          </a:xfrm>
          <a:prstGeom prst="rect">
            <a:avLst/>
          </a:prstGeom>
        </p:spPr>
      </p:pic>
      <p:pic>
        <p:nvPicPr>
          <p:cNvPr id="6" name="Picture 2" descr="C:\Users\User\Desktop\Новая папка\14.jpg"/>
          <p:cNvPicPr>
            <a:picLocks noChangeAspect="1" noChangeArrowheads="1"/>
          </p:cNvPicPr>
          <p:nvPr/>
        </p:nvPicPr>
        <p:blipFill>
          <a:blip r:embed="rId3" cstate="print"/>
          <a:srcRect/>
          <a:stretch>
            <a:fillRect/>
          </a:stretch>
        </p:blipFill>
        <p:spPr bwMode="auto">
          <a:xfrm rot="5400000">
            <a:off x="2266904" y="3683484"/>
            <a:ext cx="2630384" cy="3718648"/>
          </a:xfrm>
          <a:prstGeom prst="rect">
            <a:avLst/>
          </a:prstGeom>
          <a:noFill/>
        </p:spPr>
      </p:pic>
      <p:pic>
        <p:nvPicPr>
          <p:cNvPr id="7" name="Picture 3" descr="C:\Users\User\Desktop\Новая папка\15.jpg"/>
          <p:cNvPicPr>
            <a:picLocks noChangeAspect="1" noChangeArrowheads="1"/>
          </p:cNvPicPr>
          <p:nvPr/>
        </p:nvPicPr>
        <p:blipFill>
          <a:blip r:embed="rId4" cstate="print"/>
          <a:srcRect/>
          <a:stretch>
            <a:fillRect/>
          </a:stretch>
        </p:blipFill>
        <p:spPr bwMode="auto">
          <a:xfrm rot="5400000">
            <a:off x="6381768" y="3692007"/>
            <a:ext cx="2623323" cy="3708664"/>
          </a:xfrm>
          <a:prstGeom prst="rect">
            <a:avLst/>
          </a:prstGeom>
          <a:noFill/>
        </p:spPr>
      </p:pic>
      <p:pic>
        <p:nvPicPr>
          <p:cNvPr id="8" name="Picture 4" descr="C:\Users\User\Desktop\Новая папка\16.jpg"/>
          <p:cNvPicPr>
            <a:picLocks noChangeAspect="1" noChangeArrowheads="1"/>
          </p:cNvPicPr>
          <p:nvPr/>
        </p:nvPicPr>
        <p:blipFill>
          <a:blip r:embed="rId5" cstate="print"/>
          <a:srcRect/>
          <a:stretch>
            <a:fillRect/>
          </a:stretch>
        </p:blipFill>
        <p:spPr bwMode="auto">
          <a:xfrm>
            <a:off x="453985" y="524322"/>
            <a:ext cx="2633600" cy="3723194"/>
          </a:xfrm>
          <a:prstGeom prst="rect">
            <a:avLst/>
          </a:prstGeom>
          <a:noFill/>
        </p:spPr>
      </p:pic>
      <p:pic>
        <p:nvPicPr>
          <p:cNvPr id="9" name="Picture 5" descr="C:\Users\User\Desktop\Новая папка\18.jpg"/>
          <p:cNvPicPr>
            <a:picLocks noChangeAspect="1" noChangeArrowheads="1"/>
          </p:cNvPicPr>
          <p:nvPr/>
        </p:nvPicPr>
        <p:blipFill>
          <a:blip r:embed="rId6" cstate="print"/>
          <a:srcRect/>
          <a:stretch>
            <a:fillRect/>
          </a:stretch>
        </p:blipFill>
        <p:spPr bwMode="auto">
          <a:xfrm>
            <a:off x="7634646" y="498764"/>
            <a:ext cx="2608085" cy="3687122"/>
          </a:xfrm>
          <a:prstGeom prst="rect">
            <a:avLst/>
          </a:prstGeom>
          <a:noFill/>
        </p:spPr>
      </p:pic>
    </p:spTree>
    <p:extLst>
      <p:ext uri="{BB962C8B-B14F-4D97-AF65-F5344CB8AC3E}">
        <p14:creationId xmlns:p14="http://schemas.microsoft.com/office/powerpoint/2010/main" xmlns="" val="3197020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67630" y="122664"/>
            <a:ext cx="10181064" cy="6568068"/>
          </a:xfrm>
        </p:spPr>
        <p:txBody>
          <a:bodyPr/>
          <a:lstStyle/>
          <a:p>
            <a:pPr algn="l" fontAlgn="base">
              <a:tabLst>
                <a:tab pos="1438275" algn="l"/>
              </a:tabLst>
            </a:pPr>
            <a:r>
              <a:rPr lang="ru-RU" sz="1400" dirty="0">
                <a:latin typeface="Times New Roman" panose="02020603050405020304" pitchFamily="18" charset="0"/>
                <a:ea typeface="Times New Roman" panose="02020603050405020304" pitchFamily="18" charset="0"/>
                <a:cs typeface="Times New Roman" panose="02020603050405020304" pitchFamily="18" charset="0"/>
              </a:rPr>
              <a:t/>
            </a:r>
            <a:br>
              <a:rPr lang="ru-RU" sz="1400" dirty="0">
                <a:latin typeface="Times New Roman" panose="02020603050405020304" pitchFamily="18" charset="0"/>
                <a:ea typeface="Times New Roman" panose="02020603050405020304" pitchFamily="18" charset="0"/>
                <a:cs typeface="Times New Roman" panose="02020603050405020304" pitchFamily="18" charset="0"/>
              </a:rPr>
            </a:br>
            <a:r>
              <a:rPr lang="ru-RU" sz="14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4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smtClean="0">
                <a:solidFill>
                  <a:srgbClr val="002060"/>
                </a:solidFill>
                <a:latin typeface="Times New Roman" panose="02020603050405020304" pitchFamily="18" charset="0"/>
                <a:ea typeface="+mn-ea"/>
                <a:cs typeface="Times New Roman" panose="02020603050405020304" pitchFamily="18" charset="0"/>
              </a:rPr>
              <a:t>Проектная </a:t>
            </a:r>
            <a:r>
              <a:rPr lang="ru-RU" sz="1800" dirty="0">
                <a:solidFill>
                  <a:srgbClr val="002060"/>
                </a:solidFill>
                <a:latin typeface="Times New Roman" panose="02020603050405020304" pitchFamily="18" charset="0"/>
                <a:ea typeface="+mn-ea"/>
                <a:cs typeface="Times New Roman" panose="02020603050405020304" pitchFamily="18" charset="0"/>
              </a:rPr>
              <a:t>деятельность</a:t>
            </a:r>
            <a:r>
              <a:rPr lang="ru-RU" sz="1800" dirty="0">
                <a:latin typeface="Times New Roman" panose="02020603050405020304" pitchFamily="18" charset="0"/>
                <a:ea typeface="Times New Roman" panose="02020603050405020304" pitchFamily="18" charset="0"/>
                <a:cs typeface="Times New Roman" panose="02020603050405020304" pitchFamily="18" charset="0"/>
              </a:rPr>
              <a:t/>
            </a:r>
            <a:br>
              <a:rPr lang="ru-RU" sz="1800" dirty="0">
                <a:latin typeface="Times New Roman" panose="02020603050405020304" pitchFamily="18" charset="0"/>
                <a:ea typeface="Times New Roman" panose="02020603050405020304" pitchFamily="18" charset="0"/>
                <a:cs typeface="Times New Roman" panose="02020603050405020304" pitchFamily="18" charset="0"/>
              </a:rPr>
            </a:br>
            <a:r>
              <a:rPr lang="ru-RU" sz="1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smtClean="0">
                <a:solidFill>
                  <a:srgbClr val="002060"/>
                </a:solidFill>
                <a:latin typeface="Times New Roman" panose="02020603050405020304" pitchFamily="18" charset="0"/>
                <a:ea typeface="+mn-ea"/>
                <a:cs typeface="Times New Roman" panose="02020603050405020304" pitchFamily="18" charset="0"/>
              </a:rPr>
              <a:t>Программа </a:t>
            </a:r>
            <a:r>
              <a:rPr lang="ru-RU" sz="1800" dirty="0">
                <a:solidFill>
                  <a:srgbClr val="002060"/>
                </a:solidFill>
                <a:latin typeface="Times New Roman" panose="02020603050405020304" pitchFamily="18" charset="0"/>
                <a:ea typeface="+mn-ea"/>
                <a:cs typeface="Times New Roman" panose="02020603050405020304" pitchFamily="18" charset="0"/>
              </a:rPr>
              <a:t>образовательного курса «Приключения кота Белобока или экономика для малышей.</a:t>
            </a:r>
            <a:r>
              <a:rPr lang="ru-RU" sz="1800" dirty="0">
                <a:latin typeface="Times New Roman" panose="02020603050405020304" pitchFamily="18" charset="0"/>
                <a:ea typeface="Times New Roman" panose="02020603050405020304" pitchFamily="18" charset="0"/>
                <a:cs typeface="Times New Roman" panose="02020603050405020304" pitchFamily="18" charset="0"/>
              </a:rPr>
              <a:t/>
            </a:r>
            <a:br>
              <a:rPr lang="ru-RU" sz="1800" dirty="0">
                <a:latin typeface="Times New Roman" panose="02020603050405020304" pitchFamily="18" charset="0"/>
                <a:ea typeface="Times New Roman" panose="02020603050405020304" pitchFamily="18" charset="0"/>
                <a:cs typeface="Times New Roman" panose="02020603050405020304" pitchFamily="18" charset="0"/>
              </a:rPr>
            </a:br>
            <a:r>
              <a:rPr lang="ru-RU" sz="1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smtClean="0">
                <a:solidFill>
                  <a:srgbClr val="002060"/>
                </a:solidFill>
                <a:latin typeface="Times New Roman" panose="02020603050405020304" pitchFamily="18" charset="0"/>
                <a:ea typeface="+mn-ea"/>
                <a:cs typeface="Times New Roman" panose="02020603050405020304" pitchFamily="18" charset="0"/>
              </a:rPr>
              <a:t>Базовый </a:t>
            </a:r>
            <a:r>
              <a:rPr lang="ru-RU" sz="1800" dirty="0">
                <a:solidFill>
                  <a:srgbClr val="002060"/>
                </a:solidFill>
                <a:latin typeface="Times New Roman" panose="02020603050405020304" pitchFamily="18" charset="0"/>
                <a:ea typeface="+mn-ea"/>
                <a:cs typeface="Times New Roman" panose="02020603050405020304" pitchFamily="18" charset="0"/>
              </a:rPr>
              <a:t>модуль «Финансовая азбука»</a:t>
            </a:r>
            <a:r>
              <a:rPr lang="ru-RU" sz="1800" dirty="0">
                <a:latin typeface="Times New Roman" panose="02020603050405020304" pitchFamily="18" charset="0"/>
                <a:ea typeface="Times New Roman" panose="02020603050405020304" pitchFamily="18" charset="0"/>
                <a:cs typeface="Times New Roman" panose="02020603050405020304" pitchFamily="18" charset="0"/>
              </a:rPr>
              <a:t/>
            </a:r>
            <a:br>
              <a:rPr lang="ru-RU" sz="1800" dirty="0">
                <a:latin typeface="Times New Roman" panose="02020603050405020304" pitchFamily="18" charset="0"/>
                <a:ea typeface="Times New Roman" panose="02020603050405020304" pitchFamily="18" charset="0"/>
                <a:cs typeface="Times New Roman" panose="02020603050405020304" pitchFamily="18" charset="0"/>
              </a:rPr>
            </a:br>
            <a:r>
              <a:rPr lang="ru-RU" sz="1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smtClean="0">
                <a:solidFill>
                  <a:srgbClr val="002060"/>
                </a:solidFill>
                <a:latin typeface="Times New Roman" panose="02020603050405020304" pitchFamily="18" charset="0"/>
                <a:ea typeface="+mn-ea"/>
                <a:cs typeface="Times New Roman" panose="02020603050405020304" pitchFamily="18" charset="0"/>
              </a:rPr>
              <a:t>Раздел </a:t>
            </a:r>
            <a:r>
              <a:rPr lang="ru-RU" sz="1800" dirty="0">
                <a:solidFill>
                  <a:srgbClr val="002060"/>
                </a:solidFill>
                <a:latin typeface="Times New Roman" panose="02020603050405020304" pitchFamily="18" charset="0"/>
                <a:ea typeface="+mn-ea"/>
                <a:cs typeface="Times New Roman" panose="02020603050405020304" pitchFamily="18" charset="0"/>
              </a:rPr>
              <a:t>«Труд»</a:t>
            </a:r>
            <a:r>
              <a:rPr lang="ru-RU" sz="1800" dirty="0">
                <a:latin typeface="Times New Roman" panose="02020603050405020304" pitchFamily="18" charset="0"/>
                <a:ea typeface="Times New Roman" panose="02020603050405020304" pitchFamily="18" charset="0"/>
                <a:cs typeface="Times New Roman" panose="02020603050405020304" pitchFamily="18" charset="0"/>
              </a:rPr>
              <a:t/>
            </a:r>
            <a:br>
              <a:rPr lang="ru-RU" sz="1800" dirty="0">
                <a:latin typeface="Times New Roman" panose="02020603050405020304" pitchFamily="18" charset="0"/>
                <a:ea typeface="Times New Roman" panose="02020603050405020304" pitchFamily="18" charset="0"/>
                <a:cs typeface="Times New Roman" panose="02020603050405020304" pitchFamily="18" charset="0"/>
              </a:rPr>
            </a:br>
            <a:r>
              <a:rPr lang="ru-RU" sz="1800" dirty="0">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sz="1800" dirty="0" smtClean="0">
                <a:solidFill>
                  <a:srgbClr val="002060"/>
                </a:solidFill>
                <a:latin typeface="Times New Roman" panose="02020603050405020304" pitchFamily="18" charset="0"/>
                <a:ea typeface="+mn-ea"/>
                <a:cs typeface="Times New Roman" panose="02020603050405020304" pitchFamily="18" charset="0"/>
              </a:rPr>
              <a:t>Подготовительная </a:t>
            </a:r>
            <a:r>
              <a:rPr lang="ru-RU" sz="1800" dirty="0">
                <a:solidFill>
                  <a:srgbClr val="002060"/>
                </a:solidFill>
                <a:latin typeface="Times New Roman" panose="02020603050405020304" pitchFamily="18" charset="0"/>
                <a:ea typeface="+mn-ea"/>
                <a:cs typeface="Times New Roman" panose="02020603050405020304" pitchFamily="18" charset="0"/>
              </a:rPr>
              <a:t>группа №6 (6- 7лет) компенсирующей направленности (</a:t>
            </a:r>
            <a:r>
              <a:rPr lang="ru-RU" sz="1800" dirty="0" smtClean="0">
                <a:solidFill>
                  <a:srgbClr val="002060"/>
                </a:solidFill>
                <a:latin typeface="Times New Roman" panose="02020603050405020304" pitchFamily="18" charset="0"/>
                <a:ea typeface="+mn-ea"/>
                <a:cs typeface="Times New Roman" panose="02020603050405020304" pitchFamily="18" charset="0"/>
              </a:rPr>
              <a:t>нарушение речи)</a:t>
            </a:r>
            <a:r>
              <a:rPr lang="ru-RU" sz="1600" dirty="0" smtClean="0">
                <a:solidFill>
                  <a:srgbClr val="002060"/>
                </a:solidFill>
                <a:latin typeface="Times New Roman" panose="02020603050405020304" pitchFamily="18" charset="0"/>
                <a:ea typeface="+mn-ea"/>
                <a:cs typeface="Times New Roman" panose="02020603050405020304" pitchFamily="18" charset="0"/>
              </a:rPr>
              <a:t/>
            </a:r>
            <a:br>
              <a:rPr lang="ru-RU" sz="1600" dirty="0" smtClean="0">
                <a:solidFill>
                  <a:srgbClr val="002060"/>
                </a:solidFill>
                <a:latin typeface="Times New Roman" panose="02020603050405020304" pitchFamily="18" charset="0"/>
                <a:ea typeface="+mn-ea"/>
                <a:cs typeface="Times New Roman" panose="02020603050405020304" pitchFamily="18" charset="0"/>
              </a:rPr>
            </a:br>
            <a:r>
              <a:rPr lang="ru-RU" sz="1600" dirty="0" smtClean="0">
                <a:solidFill>
                  <a:srgbClr val="002060"/>
                </a:solidFill>
                <a:latin typeface="Times New Roman" panose="02020603050405020304" pitchFamily="18" charset="0"/>
                <a:ea typeface="+mn-ea"/>
                <a:cs typeface="Times New Roman" panose="02020603050405020304" pitchFamily="18" charset="0"/>
              </a:rPr>
              <a:t/>
            </a:r>
            <a:br>
              <a:rPr lang="ru-RU" sz="1600" dirty="0" smtClean="0">
                <a:solidFill>
                  <a:srgbClr val="002060"/>
                </a:solidFill>
                <a:latin typeface="Times New Roman" panose="02020603050405020304" pitchFamily="18" charset="0"/>
                <a:ea typeface="+mn-ea"/>
                <a:cs typeface="Times New Roman" panose="02020603050405020304" pitchFamily="18" charset="0"/>
              </a:rPr>
            </a:br>
            <a:r>
              <a:rPr lang="ru-RU" sz="2000" dirty="0">
                <a:solidFill>
                  <a:srgbClr val="002060"/>
                </a:solidFill>
                <a:latin typeface="Times New Roman" panose="02020603050405020304" pitchFamily="18" charset="0"/>
                <a:ea typeface="+mn-ea"/>
                <a:cs typeface="Times New Roman" panose="02020603050405020304" pitchFamily="18" charset="0"/>
              </a:rPr>
              <a:t> </a:t>
            </a:r>
            <a:r>
              <a:rPr lang="ru-RU" sz="2000" dirty="0" smtClean="0">
                <a:solidFill>
                  <a:srgbClr val="002060"/>
                </a:solidFill>
                <a:latin typeface="Times New Roman" panose="02020603050405020304" pitchFamily="18" charset="0"/>
                <a:ea typeface="+mn-ea"/>
                <a:cs typeface="Times New Roman" panose="02020603050405020304" pitchFamily="18" charset="0"/>
              </a:rPr>
              <a:t>   		</a:t>
            </a:r>
            <a:r>
              <a:rPr lang="ru-RU" sz="20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ru-RU" sz="2000" b="1" dirty="0" smtClean="0">
                <a:solidFill>
                  <a:srgbClr val="0070C0"/>
                </a:solidFill>
                <a:latin typeface="Times New Roman" panose="02020603050405020304" pitchFamily="18" charset="0"/>
                <a:ea typeface="+mn-ea"/>
                <a:cs typeface="Times New Roman" panose="02020603050405020304" pitchFamily="18" charset="0"/>
              </a:rPr>
              <a:t>«</a:t>
            </a:r>
            <a:r>
              <a:rPr lang="ru-RU" sz="2000" b="1" dirty="0">
                <a:solidFill>
                  <a:srgbClr val="0070C0"/>
                </a:solidFill>
                <a:latin typeface="Times New Roman" panose="02020603050405020304" pitchFamily="18" charset="0"/>
                <a:ea typeface="+mn-ea"/>
                <a:cs typeface="Times New Roman" panose="02020603050405020304" pitchFamily="18" charset="0"/>
              </a:rPr>
              <a:t>Путешествие дошкольников в мир профессий</a:t>
            </a:r>
            <a:r>
              <a:rPr lang="ru-RU" sz="2000" b="1" dirty="0" smtClean="0">
                <a:solidFill>
                  <a:srgbClr val="0070C0"/>
                </a:solidFill>
                <a:latin typeface="Times New Roman" panose="02020603050405020304" pitchFamily="18" charset="0"/>
                <a:ea typeface="+mn-ea"/>
                <a:cs typeface="Times New Roman" panose="02020603050405020304" pitchFamily="18" charset="0"/>
              </a:rPr>
              <a:t>»</a:t>
            </a:r>
            <a:r>
              <a:rPr lang="ru-RU" sz="2000" b="1" dirty="0" smtClean="0">
                <a:solidFill>
                  <a:srgbClr val="002060"/>
                </a:solidFill>
                <a:latin typeface="Times New Roman" panose="02020603050405020304" pitchFamily="18" charset="0"/>
                <a:ea typeface="+mn-ea"/>
                <a:cs typeface="Times New Roman" panose="02020603050405020304" pitchFamily="18" charset="0"/>
              </a:rPr>
              <a:t/>
            </a:r>
            <a:br>
              <a:rPr lang="ru-RU" sz="2000" b="1" dirty="0" smtClean="0">
                <a:solidFill>
                  <a:srgbClr val="002060"/>
                </a:solidFill>
                <a:latin typeface="Times New Roman" panose="02020603050405020304" pitchFamily="18" charset="0"/>
                <a:ea typeface="+mn-ea"/>
                <a:cs typeface="Times New Roman" panose="02020603050405020304" pitchFamily="18" charset="0"/>
              </a:rPr>
            </a:br>
            <a:r>
              <a:rPr lang="ru-RU" sz="2000" b="1" dirty="0">
                <a:solidFill>
                  <a:srgbClr val="002060"/>
                </a:solidFill>
                <a:latin typeface="Times New Roman" panose="02020603050405020304" pitchFamily="18" charset="0"/>
                <a:ea typeface="+mn-ea"/>
                <a:cs typeface="Times New Roman" panose="02020603050405020304" pitchFamily="18" charset="0"/>
              </a:rPr>
              <a:t/>
            </a:r>
            <a:br>
              <a:rPr lang="ru-RU" sz="2000" b="1" dirty="0">
                <a:solidFill>
                  <a:srgbClr val="002060"/>
                </a:solidFill>
                <a:latin typeface="Times New Roman" panose="02020603050405020304" pitchFamily="18" charset="0"/>
                <a:ea typeface="+mn-ea"/>
                <a:cs typeface="Times New Roman" panose="02020603050405020304" pitchFamily="18" charset="0"/>
              </a:rPr>
            </a:br>
            <a:r>
              <a:rPr lang="ru-RU" sz="1400" b="1" dirty="0">
                <a:solidFill>
                  <a:srgbClr val="002060"/>
                </a:solidFill>
                <a:latin typeface="Times New Roman" panose="02020603050405020304" pitchFamily="18" charset="0"/>
                <a:ea typeface="+mn-ea"/>
                <a:cs typeface="Times New Roman" panose="02020603050405020304" pitchFamily="18" charset="0"/>
              </a:rPr>
              <a:t/>
            </a:r>
            <a:br>
              <a:rPr lang="ru-RU" sz="1400" b="1" dirty="0">
                <a:solidFill>
                  <a:srgbClr val="002060"/>
                </a:solidFill>
                <a:latin typeface="Times New Roman" panose="02020603050405020304" pitchFamily="18" charset="0"/>
                <a:ea typeface="+mn-ea"/>
                <a:cs typeface="Times New Roman" panose="02020603050405020304" pitchFamily="18" charset="0"/>
              </a:rPr>
            </a:br>
            <a:r>
              <a:rPr lang="ru-RU" sz="1400" b="1" dirty="0" smtClean="0">
                <a:solidFill>
                  <a:srgbClr val="002060"/>
                </a:solidFill>
                <a:latin typeface="Times New Roman" panose="02020603050405020304" pitchFamily="18" charset="0"/>
                <a:ea typeface="+mn-ea"/>
                <a:cs typeface="Times New Roman" panose="02020603050405020304" pitchFamily="18" charset="0"/>
              </a:rPr>
              <a:t>      </a:t>
            </a:r>
            <a:r>
              <a:rPr lang="ru-RU" sz="1400" dirty="0" smtClean="0">
                <a:solidFill>
                  <a:srgbClr val="00B050"/>
                </a:solidFill>
                <a:latin typeface="Times New Roman" panose="02020603050405020304" pitchFamily="18" charset="0"/>
                <a:ea typeface="Calibri" panose="020F0502020204030204" pitchFamily="34" charset="0"/>
                <a:cs typeface="Times New Roman" panose="02020603050405020304" pitchFamily="18" charset="0"/>
              </a:rPr>
              <a:t>Вид </a:t>
            </a:r>
            <a:r>
              <a:rPr lang="ru-RU" sz="1400"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проекта: </a:t>
            </a:r>
            <a:r>
              <a:rPr lang="ru-RU" sz="1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информационный, </a:t>
            </a:r>
            <a:r>
              <a:rPr lang="ru-RU" sz="14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воспитательный, познавательный</a:t>
            </a:r>
            <a:r>
              <a:rPr lang="ru-RU" sz="1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групповой, совместный</a:t>
            </a:r>
            <a:br>
              <a:rPr lang="ru-RU" sz="1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br>
            <a:r>
              <a:rPr lang="ru-RU" sz="1400" dirty="0" smtClean="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Сроки</a:t>
            </a:r>
            <a:r>
              <a:rPr lang="ru-RU" sz="1400"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реализации проекта: </a:t>
            </a:r>
            <a:r>
              <a:rPr lang="ru-RU" sz="1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r>
              <a:rPr lang="ru-RU" sz="14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13.12.2021 </a:t>
            </a:r>
            <a:r>
              <a:rPr lang="ru-RU" sz="1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ru-RU" sz="14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04.03.2022)</a:t>
            </a:r>
            <a:r>
              <a:rPr lang="ru-RU" sz="1400"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a:r>
            <a:br>
              <a:rPr lang="ru-RU" sz="1400"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br>
            <a:r>
              <a:rPr lang="ru-RU" sz="1400" dirty="0" smtClean="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Участники</a:t>
            </a:r>
            <a:r>
              <a:rPr lang="ru-RU" sz="1400"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проекта: </a:t>
            </a:r>
            <a:r>
              <a:rPr lang="ru-RU" sz="1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воспитатели группы</a:t>
            </a:r>
            <a:r>
              <a:rPr lang="ru-RU" sz="14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дети</a:t>
            </a:r>
            <a:r>
              <a:rPr lang="ru-RU" sz="1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родители </a:t>
            </a:r>
            <a:r>
              <a:rPr lang="ru-RU" sz="14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детей</a:t>
            </a:r>
            <a:r>
              <a:rPr lang="ru-RU" sz="1400"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a:r>
            <a:br>
              <a:rPr lang="ru-RU" sz="1400" dirty="0">
                <a:solidFill>
                  <a:srgbClr val="00B050"/>
                </a:solidFill>
                <a:latin typeface="Times New Roman" panose="02020603050405020304" pitchFamily="18" charset="0"/>
                <a:ea typeface="Calibri" panose="020F0502020204030204" pitchFamily="34" charset="0"/>
                <a:cs typeface="Times New Roman" panose="02020603050405020304" pitchFamily="18" charset="0"/>
              </a:rPr>
            </a:br>
            <a:r>
              <a:rPr lang="ru-RU" sz="1400" dirty="0" smtClean="0">
                <a:solidFill>
                  <a:srgbClr val="00B050"/>
                </a:solidFill>
                <a:latin typeface="Times New Roman" panose="02020603050405020304" pitchFamily="18" charset="0"/>
                <a:ea typeface="Calibri" panose="020F0502020204030204" pitchFamily="34" charset="0"/>
                <a:cs typeface="Times New Roman" panose="02020603050405020304" pitchFamily="18" charset="0"/>
              </a:rPr>
              <a:t/>
            </a:r>
            <a:br>
              <a:rPr lang="ru-RU" sz="1400" dirty="0" smtClean="0">
                <a:solidFill>
                  <a:srgbClr val="00B050"/>
                </a:solidFill>
                <a:latin typeface="Times New Roman" panose="02020603050405020304" pitchFamily="18" charset="0"/>
                <a:ea typeface="Calibri" panose="020F0502020204030204" pitchFamily="34" charset="0"/>
                <a:cs typeface="Times New Roman" panose="02020603050405020304" pitchFamily="18" charset="0"/>
              </a:rPr>
            </a:br>
            <a:r>
              <a:rPr lang="ru-RU" sz="1400" dirty="0">
                <a:latin typeface="Times New Roman" panose="02020603050405020304" pitchFamily="18" charset="0"/>
                <a:ea typeface="Calibri" panose="020F0502020204030204" pitchFamily="34" charset="0"/>
                <a:cs typeface="Times New Roman" panose="02020603050405020304" pitchFamily="18" charset="0"/>
              </a:rPr>
              <a:t/>
            </a:r>
            <a:br>
              <a:rPr lang="ru-RU" sz="1400" dirty="0">
                <a:latin typeface="Times New Roman" panose="02020603050405020304" pitchFamily="18" charset="0"/>
                <a:ea typeface="Calibri" panose="020F0502020204030204" pitchFamily="34" charset="0"/>
                <a:cs typeface="Times New Roman" panose="02020603050405020304" pitchFamily="18" charset="0"/>
              </a:rPr>
            </a:br>
            <a:r>
              <a:rPr lang="ru-RU" sz="14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1400" dirty="0" smtClean="0">
                <a:solidFill>
                  <a:srgbClr val="002060"/>
                </a:solidFill>
                <a:latin typeface="Times New Roman" panose="02020603050405020304" pitchFamily="18" charset="0"/>
                <a:ea typeface="+mn-ea"/>
                <a:cs typeface="Times New Roman" panose="02020603050405020304" pitchFamily="18" charset="0"/>
              </a:rPr>
              <a:t>Начало</a:t>
            </a:r>
            <a:r>
              <a:rPr lang="ru-RU" sz="1400" dirty="0">
                <a:solidFill>
                  <a:srgbClr val="002060"/>
                </a:solidFill>
                <a:latin typeface="Times New Roman" panose="02020603050405020304" pitchFamily="18" charset="0"/>
                <a:ea typeface="+mn-ea"/>
                <a:cs typeface="Times New Roman" panose="02020603050405020304" pitchFamily="18" charset="0"/>
              </a:rPr>
              <a:t>: декабрь </a:t>
            </a:r>
            <a:r>
              <a:rPr lang="ru-RU" sz="1400" dirty="0" smtClean="0">
                <a:solidFill>
                  <a:srgbClr val="002060"/>
                </a:solidFill>
                <a:latin typeface="Times New Roman" panose="02020603050405020304" pitchFamily="18" charset="0"/>
                <a:ea typeface="+mn-ea"/>
                <a:cs typeface="Times New Roman" panose="02020603050405020304" pitchFamily="18" charset="0"/>
              </a:rPr>
              <a:t>2021г</a:t>
            </a:r>
            <a:r>
              <a:rPr lang="ru-RU" sz="1400" dirty="0">
                <a:solidFill>
                  <a:srgbClr val="002060"/>
                </a:solidFill>
                <a:latin typeface="Times New Roman" panose="02020603050405020304" pitchFamily="18" charset="0"/>
                <a:ea typeface="+mn-ea"/>
                <a:cs typeface="Times New Roman" panose="02020603050405020304" pitchFamily="18" charset="0"/>
              </a:rPr>
              <a:t>.                                     </a:t>
            </a:r>
            <a:br>
              <a:rPr lang="ru-RU" sz="1400" dirty="0">
                <a:solidFill>
                  <a:srgbClr val="002060"/>
                </a:solidFill>
                <a:latin typeface="Times New Roman" panose="02020603050405020304" pitchFamily="18" charset="0"/>
                <a:ea typeface="+mn-ea"/>
                <a:cs typeface="Times New Roman" panose="02020603050405020304" pitchFamily="18" charset="0"/>
              </a:rPr>
            </a:br>
            <a:r>
              <a:rPr lang="ru-RU" sz="1400" dirty="0" smtClean="0">
                <a:solidFill>
                  <a:srgbClr val="002060"/>
                </a:solidFill>
                <a:latin typeface="Times New Roman" panose="02020603050405020304" pitchFamily="18" charset="0"/>
                <a:ea typeface="+mn-ea"/>
                <a:cs typeface="Times New Roman" panose="02020603050405020304" pitchFamily="18" charset="0"/>
              </a:rPr>
              <a:t>														Окончание</a:t>
            </a:r>
            <a:r>
              <a:rPr lang="ru-RU" sz="1400" dirty="0">
                <a:solidFill>
                  <a:srgbClr val="002060"/>
                </a:solidFill>
                <a:latin typeface="Times New Roman" panose="02020603050405020304" pitchFamily="18" charset="0"/>
                <a:ea typeface="+mn-ea"/>
                <a:cs typeface="Times New Roman" panose="02020603050405020304" pitchFamily="18" charset="0"/>
              </a:rPr>
              <a:t>: март </a:t>
            </a:r>
            <a:r>
              <a:rPr lang="ru-RU" sz="1400" dirty="0" smtClean="0">
                <a:solidFill>
                  <a:srgbClr val="002060"/>
                </a:solidFill>
                <a:latin typeface="Times New Roman" panose="02020603050405020304" pitchFamily="18" charset="0"/>
                <a:ea typeface="+mn-ea"/>
                <a:cs typeface="Times New Roman" panose="02020603050405020304" pitchFamily="18" charset="0"/>
              </a:rPr>
              <a:t>2022г</a:t>
            </a:r>
            <a:r>
              <a:rPr lang="ru-RU" sz="1400" dirty="0">
                <a:solidFill>
                  <a:srgbClr val="002060"/>
                </a:solidFill>
                <a:latin typeface="Times New Roman" panose="02020603050405020304" pitchFamily="18" charset="0"/>
                <a:ea typeface="+mn-ea"/>
                <a:cs typeface="Times New Roman" panose="02020603050405020304" pitchFamily="18" charset="0"/>
              </a:rPr>
              <a:t>.</a:t>
            </a:r>
            <a:r>
              <a:rPr lang="ru-RU" sz="1400" dirty="0">
                <a:latin typeface="Times New Roman" panose="02020603050405020304" pitchFamily="18" charset="0"/>
                <a:ea typeface="Calibri" panose="020F0502020204030204" pitchFamily="34" charset="0"/>
                <a:cs typeface="Times New Roman" panose="02020603050405020304" pitchFamily="18" charset="0"/>
              </a:rPr>
              <a:t/>
            </a:r>
            <a:br>
              <a:rPr lang="ru-RU" sz="1400" dirty="0">
                <a:latin typeface="Times New Roman" panose="02020603050405020304" pitchFamily="18" charset="0"/>
                <a:ea typeface="Calibri" panose="020F0502020204030204" pitchFamily="34" charset="0"/>
                <a:cs typeface="Times New Roman" panose="02020603050405020304" pitchFamily="18" charset="0"/>
              </a:rPr>
            </a:br>
            <a:r>
              <a:rPr lang="ru-RU" sz="1400" b="1" dirty="0">
                <a:solidFill>
                  <a:srgbClr val="000000"/>
                </a:solidFill>
                <a:latin typeface="Times New Roman" panose="02020603050405020304" pitchFamily="18" charset="0"/>
                <a:ea typeface="+mn-ea"/>
                <a:cs typeface="Times New Roman" panose="02020603050405020304" pitchFamily="18" charset="0"/>
              </a:rPr>
              <a:t>                                         </a:t>
            </a:r>
            <a:r>
              <a:rPr lang="ru-RU" sz="1400" b="1" dirty="0" smtClean="0">
                <a:solidFill>
                  <a:srgbClr val="000000"/>
                </a:solidFill>
                <a:latin typeface="Times New Roman" panose="02020603050405020304" pitchFamily="18" charset="0"/>
                <a:ea typeface="+mn-ea"/>
                <a:cs typeface="Times New Roman" panose="02020603050405020304" pitchFamily="18" charset="0"/>
              </a:rPr>
              <a:t>											   		Воспитатели</a:t>
            </a:r>
            <a:r>
              <a:rPr lang="ru-RU" sz="1400" b="1" dirty="0">
                <a:solidFill>
                  <a:srgbClr val="000000"/>
                </a:solidFill>
                <a:latin typeface="Times New Roman" panose="02020603050405020304" pitchFamily="18" charset="0"/>
                <a:ea typeface="+mn-ea"/>
                <a:cs typeface="Times New Roman" panose="02020603050405020304" pitchFamily="18" charset="0"/>
              </a:rPr>
              <a:t>: Маркина Н. </a:t>
            </a:r>
            <a:r>
              <a:rPr lang="ru-RU" sz="1400" b="1" dirty="0" smtClean="0">
                <a:solidFill>
                  <a:srgbClr val="000000"/>
                </a:solidFill>
                <a:latin typeface="Times New Roman" panose="02020603050405020304" pitchFamily="18" charset="0"/>
                <a:ea typeface="+mn-ea"/>
                <a:cs typeface="Times New Roman" panose="02020603050405020304" pitchFamily="18" charset="0"/>
              </a:rPr>
              <a:t>А.</a:t>
            </a:r>
            <a:br>
              <a:rPr lang="ru-RU" sz="1400" b="1" dirty="0" smtClean="0">
                <a:solidFill>
                  <a:srgbClr val="000000"/>
                </a:solidFill>
                <a:latin typeface="Times New Roman" panose="02020603050405020304" pitchFamily="18" charset="0"/>
                <a:ea typeface="+mn-ea"/>
                <a:cs typeface="Times New Roman" panose="02020603050405020304" pitchFamily="18" charset="0"/>
              </a:rPr>
            </a:br>
            <a:r>
              <a:rPr lang="ru-RU" sz="1400" b="1" dirty="0" smtClean="0">
                <a:solidFill>
                  <a:srgbClr val="000000"/>
                </a:solidFill>
                <a:latin typeface="Times New Roman" panose="02020603050405020304" pitchFamily="18" charset="0"/>
                <a:ea typeface="+mn-ea"/>
                <a:cs typeface="Times New Roman" panose="02020603050405020304" pitchFamily="18" charset="0"/>
              </a:rPr>
              <a:t>									        				          Суворова </a:t>
            </a:r>
            <a:r>
              <a:rPr lang="ru-RU" sz="1400" b="1" dirty="0">
                <a:solidFill>
                  <a:srgbClr val="000000"/>
                </a:solidFill>
                <a:latin typeface="Times New Roman" panose="02020603050405020304" pitchFamily="18" charset="0"/>
                <a:ea typeface="+mn-ea"/>
                <a:cs typeface="Times New Roman" panose="02020603050405020304" pitchFamily="18" charset="0"/>
              </a:rPr>
              <a:t>Н. И.</a:t>
            </a:r>
            <a:r>
              <a:rPr lang="ru-RU" sz="4800" dirty="0">
                <a:latin typeface="Times New Roman" panose="02020603050405020304" pitchFamily="18" charset="0"/>
                <a:ea typeface="Times New Roman" panose="02020603050405020304" pitchFamily="18" charset="0"/>
              </a:rPr>
              <a:t/>
            </a:r>
            <a:br>
              <a:rPr lang="ru-RU" sz="4800" dirty="0">
                <a:latin typeface="Times New Roman" panose="02020603050405020304" pitchFamily="18" charset="0"/>
                <a:ea typeface="Times New Roman" panose="02020603050405020304" pitchFamily="18" charset="0"/>
              </a:rPr>
            </a:br>
            <a:endParaRPr lang="ru-RU" dirty="0"/>
          </a:p>
        </p:txBody>
      </p:sp>
      <p:pic>
        <p:nvPicPr>
          <p:cNvPr id="1030" name="Picture 6" descr="Малышей Волгоградской области обучают финансовой грамоте | ДЕНЬГИ ..."/>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34019" y="4642856"/>
            <a:ext cx="2381250" cy="204787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427826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10365" y="1237192"/>
            <a:ext cx="9478536" cy="4432088"/>
          </a:xfrm>
        </p:spPr>
        <p:txBody>
          <a:bodyPr/>
          <a:lstStyle/>
          <a:p>
            <a:pPr algn="l" fontAlgn="base">
              <a:lnSpc>
                <a:spcPct val="150000"/>
              </a:lnSpc>
              <a:spcBef>
                <a:spcPts val="865"/>
              </a:spcBef>
              <a:spcAft>
                <a:spcPts val="0"/>
              </a:spcAft>
            </a:pPr>
            <a:r>
              <a:rPr lang="ru-RU" sz="1400" dirty="0" smtClean="0">
                <a:solidFill>
                  <a:srgbClr val="7030A0"/>
                </a:solidFill>
                <a:latin typeface="Times New Roman" panose="02020603050405020304" pitchFamily="18" charset="0"/>
                <a:ea typeface="+mn-ea"/>
                <a:cs typeface="Times New Roman" panose="02020603050405020304" pitchFamily="18" charset="0"/>
              </a:rPr>
              <a:t>				</a:t>
            </a:r>
            <a:r>
              <a:rPr lang="ru-RU" sz="3200" dirty="0" smtClean="0">
                <a:solidFill>
                  <a:srgbClr val="7030A0"/>
                </a:solidFill>
                <a:latin typeface="Times New Roman" panose="02020603050405020304" pitchFamily="18" charset="0"/>
                <a:ea typeface="+mn-ea"/>
                <a:cs typeface="Times New Roman" panose="02020603050405020304" pitchFamily="18" charset="0"/>
              </a:rPr>
              <a:t>	</a:t>
            </a:r>
            <a:r>
              <a:rPr lang="ru-RU" sz="3200" b="1" dirty="0" smtClean="0">
                <a:solidFill>
                  <a:srgbClr val="0070C0"/>
                </a:solidFill>
                <a:latin typeface="Times New Roman" panose="02020603050405020304" pitchFamily="18" charset="0"/>
                <a:ea typeface="+mn-ea"/>
                <a:cs typeface="Times New Roman" panose="02020603050405020304" pitchFamily="18" charset="0"/>
              </a:rPr>
              <a:t>Актуальность проекта</a:t>
            </a:r>
            <a:r>
              <a:rPr lang="ru-RU" sz="2000" dirty="0">
                <a:latin typeface="Times New Roman" panose="02020603050405020304" pitchFamily="18" charset="0"/>
                <a:ea typeface="Times New Roman" panose="02020603050405020304" pitchFamily="18" charset="0"/>
                <a:cs typeface="Times New Roman" panose="02020603050405020304" pitchFamily="18" charset="0"/>
              </a:rPr>
              <a:t/>
            </a:r>
            <a:br>
              <a:rPr lang="ru-RU" sz="2000" dirty="0">
                <a:latin typeface="Times New Roman" panose="02020603050405020304" pitchFamily="18" charset="0"/>
                <a:ea typeface="Times New Roman" panose="02020603050405020304" pitchFamily="18" charset="0"/>
                <a:cs typeface="Times New Roman" panose="02020603050405020304" pitchFamily="18" charset="0"/>
              </a:rPr>
            </a:br>
            <a:r>
              <a:rPr lang="ru-RU" sz="20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ru-RU" sz="1600" dirty="0" smtClean="0">
                <a:solidFill>
                  <a:schemeClr val="tx1">
                    <a:lumMod val="95000"/>
                    <a:lumOff val="5000"/>
                  </a:schemeClr>
                </a:solidFill>
                <a:latin typeface="Times New Roman" panose="02020603050405020304" pitchFamily="18" charset="0"/>
                <a:ea typeface="+mn-ea"/>
                <a:cs typeface="Times New Roman" panose="02020603050405020304" pitchFamily="18" charset="0"/>
              </a:rPr>
              <a:t>Финансовая </a:t>
            </a:r>
            <a:r>
              <a:rPr lang="ru-RU" sz="1600" dirty="0">
                <a:solidFill>
                  <a:schemeClr val="tx1">
                    <a:lumMod val="95000"/>
                    <a:lumOff val="5000"/>
                  </a:schemeClr>
                </a:solidFill>
                <a:latin typeface="Times New Roman" panose="02020603050405020304" pitchFamily="18" charset="0"/>
                <a:ea typeface="+mn-ea"/>
                <a:cs typeface="Times New Roman" panose="02020603050405020304" pitchFamily="18" charset="0"/>
              </a:rPr>
              <a:t>грамотность нужна маленьким россиянам. В целях финансового просвещения детей старшего дошкольного возраста в нашем детском саду реализуется Образовательная программа «</a:t>
            </a:r>
            <a:r>
              <a:rPr lang="ru-RU" sz="1600">
                <a:solidFill>
                  <a:schemeClr val="tx1">
                    <a:lumMod val="95000"/>
                    <a:lumOff val="5000"/>
                  </a:schemeClr>
                </a:solidFill>
                <a:latin typeface="Times New Roman" panose="02020603050405020304" pitchFamily="18" charset="0"/>
                <a:ea typeface="+mn-ea"/>
                <a:cs typeface="Times New Roman" panose="02020603050405020304" pitchFamily="18" charset="0"/>
              </a:rPr>
              <a:t>Приключения </a:t>
            </a:r>
            <a:r>
              <a:rPr lang="ru-RU" sz="1600" smtClean="0">
                <a:solidFill>
                  <a:schemeClr val="tx1">
                    <a:lumMod val="95000"/>
                    <a:lumOff val="5000"/>
                  </a:schemeClr>
                </a:solidFill>
                <a:latin typeface="Times New Roman" panose="02020603050405020304" pitchFamily="18" charset="0"/>
                <a:ea typeface="+mn-ea"/>
                <a:cs typeface="Times New Roman" panose="02020603050405020304" pitchFamily="18" charset="0"/>
              </a:rPr>
              <a:t>кота </a:t>
            </a:r>
            <a:r>
              <a:rPr lang="ru-RU" sz="1600" dirty="0">
                <a:solidFill>
                  <a:schemeClr val="tx1">
                    <a:lumMod val="95000"/>
                    <a:lumOff val="5000"/>
                  </a:schemeClr>
                </a:solidFill>
                <a:latin typeface="Times New Roman" panose="02020603050405020304" pitchFamily="18" charset="0"/>
                <a:ea typeface="+mn-ea"/>
                <a:cs typeface="Times New Roman" panose="02020603050405020304" pitchFamily="18" charset="0"/>
              </a:rPr>
              <a:t>Белобока, или экономика для малышей». В базовом модуле «Финансовая азбука</a:t>
            </a:r>
            <a:r>
              <a:rPr lang="ru-RU" sz="1600" dirty="0" smtClean="0">
                <a:solidFill>
                  <a:schemeClr val="tx1">
                    <a:lumMod val="95000"/>
                    <a:lumOff val="5000"/>
                  </a:schemeClr>
                </a:solidFill>
                <a:latin typeface="Times New Roman" panose="02020603050405020304" pitchFamily="18" charset="0"/>
                <a:ea typeface="+mn-ea"/>
                <a:cs typeface="Times New Roman" panose="02020603050405020304" pitchFamily="18" charset="0"/>
              </a:rPr>
              <a:t>»,</a:t>
            </a:r>
            <a:r>
              <a:rPr lang="ru-RU" sz="1600" dirty="0">
                <a:solidFill>
                  <a:schemeClr val="tx1">
                    <a:lumMod val="95000"/>
                    <a:lumOff val="5000"/>
                  </a:schemeClr>
                </a:solidFill>
                <a:latin typeface="Times New Roman" panose="02020603050405020304" pitchFamily="18" charset="0"/>
                <a:ea typeface="+mn-ea"/>
                <a:cs typeface="Times New Roman" panose="02020603050405020304" pitchFamily="18" charset="0"/>
              </a:rPr>
              <a:t> </a:t>
            </a:r>
            <a:r>
              <a:rPr lang="ru-RU" sz="1600" dirty="0" smtClean="0">
                <a:solidFill>
                  <a:schemeClr val="tx1">
                    <a:lumMod val="95000"/>
                    <a:lumOff val="5000"/>
                  </a:schemeClr>
                </a:solidFill>
                <a:latin typeface="Times New Roman" panose="02020603050405020304" pitchFamily="18" charset="0"/>
                <a:ea typeface="+mn-ea"/>
                <a:cs typeface="Times New Roman" panose="02020603050405020304" pitchFamily="18" charset="0"/>
              </a:rPr>
              <a:t>формируются первичные </a:t>
            </a:r>
            <a:r>
              <a:rPr lang="ru-RU" sz="1600" dirty="0">
                <a:solidFill>
                  <a:schemeClr val="tx1">
                    <a:lumMod val="95000"/>
                    <a:lumOff val="5000"/>
                  </a:schemeClr>
                </a:solidFill>
                <a:latin typeface="Times New Roman" panose="02020603050405020304" pitchFamily="18" charset="0"/>
                <a:ea typeface="+mn-ea"/>
                <a:cs typeface="Times New Roman" panose="02020603050405020304" pitchFamily="18" charset="0"/>
              </a:rPr>
              <a:t>экономические представления дошкольников об экономических категориях:  </a:t>
            </a:r>
            <a:r>
              <a:rPr lang="ru-RU" sz="1600" dirty="0" smtClean="0">
                <a:solidFill>
                  <a:schemeClr val="tx1">
                    <a:lumMod val="95000"/>
                    <a:lumOff val="5000"/>
                  </a:schemeClr>
                </a:solidFill>
                <a:latin typeface="Times New Roman" panose="02020603050405020304" pitchFamily="18" charset="0"/>
                <a:ea typeface="+mn-ea"/>
                <a:cs typeface="Times New Roman" panose="02020603050405020304" pitchFamily="18" charset="0"/>
              </a:rPr>
              <a:t>«</a:t>
            </a:r>
            <a:r>
              <a:rPr lang="ru-RU" sz="1600" dirty="0">
                <a:solidFill>
                  <a:schemeClr val="tx1">
                    <a:lumMod val="95000"/>
                    <a:lumOff val="5000"/>
                  </a:schemeClr>
                </a:solidFill>
                <a:latin typeface="Times New Roman" panose="02020603050405020304" pitchFamily="18" charset="0"/>
                <a:ea typeface="+mn-ea"/>
                <a:cs typeface="Times New Roman" panose="02020603050405020304" pitchFamily="18" charset="0"/>
              </a:rPr>
              <a:t>потребности</a:t>
            </a:r>
            <a:r>
              <a:rPr lang="ru-RU" sz="1600" dirty="0" smtClean="0">
                <a:solidFill>
                  <a:schemeClr val="tx1">
                    <a:lumMod val="95000"/>
                    <a:lumOff val="5000"/>
                  </a:schemeClr>
                </a:solidFill>
                <a:latin typeface="Times New Roman" panose="02020603050405020304" pitchFamily="18" charset="0"/>
                <a:ea typeface="+mn-ea"/>
                <a:cs typeface="Times New Roman" panose="02020603050405020304" pitchFamily="18" charset="0"/>
              </a:rPr>
              <a:t>», </a:t>
            </a:r>
            <a:r>
              <a:rPr lang="ru-RU" sz="1600" dirty="0">
                <a:solidFill>
                  <a:schemeClr val="tx1">
                    <a:lumMod val="95000"/>
                    <a:lumOff val="5000"/>
                  </a:schemeClr>
                </a:solidFill>
                <a:latin typeface="Times New Roman" panose="02020603050405020304" pitchFamily="18" charset="0"/>
                <a:ea typeface="+mn-ea"/>
                <a:cs typeface="Times New Roman" panose="02020603050405020304" pitchFamily="18" charset="0"/>
              </a:rPr>
              <a:t>«труд», </a:t>
            </a:r>
            <a:r>
              <a:rPr lang="ru-RU" sz="1600" dirty="0" smtClean="0">
                <a:solidFill>
                  <a:schemeClr val="tx1">
                    <a:lumMod val="95000"/>
                    <a:lumOff val="5000"/>
                  </a:schemeClr>
                </a:solidFill>
                <a:latin typeface="Times New Roman" panose="02020603050405020304" pitchFamily="18" charset="0"/>
                <a:ea typeface="+mn-ea"/>
                <a:cs typeface="Times New Roman" panose="02020603050405020304" pitchFamily="18" charset="0"/>
              </a:rPr>
              <a:t>«</a:t>
            </a:r>
            <a:r>
              <a:rPr lang="ru-RU" sz="1600" dirty="0">
                <a:solidFill>
                  <a:schemeClr val="tx1">
                    <a:lumMod val="95000"/>
                    <a:lumOff val="5000"/>
                  </a:schemeClr>
                </a:solidFill>
                <a:latin typeface="Times New Roman" panose="02020603050405020304" pitchFamily="18" charset="0"/>
                <a:ea typeface="+mn-ea"/>
                <a:cs typeface="Times New Roman" panose="02020603050405020304" pitchFamily="18" charset="0"/>
              </a:rPr>
              <a:t>деньги», </a:t>
            </a:r>
            <a:r>
              <a:rPr lang="ru-RU" sz="1600" dirty="0" smtClean="0">
                <a:solidFill>
                  <a:schemeClr val="tx1">
                    <a:lumMod val="95000"/>
                    <a:lumOff val="5000"/>
                  </a:schemeClr>
                </a:solidFill>
                <a:latin typeface="Times New Roman" panose="02020603050405020304" pitchFamily="18" charset="0"/>
                <a:ea typeface="+mn-ea"/>
                <a:cs typeface="Times New Roman" panose="02020603050405020304" pitchFamily="18" charset="0"/>
              </a:rPr>
              <a:t>«</a:t>
            </a:r>
            <a:r>
              <a:rPr lang="ru-RU" sz="1600" dirty="0">
                <a:solidFill>
                  <a:schemeClr val="tx1">
                    <a:lumMod val="95000"/>
                    <a:lumOff val="5000"/>
                  </a:schemeClr>
                </a:solidFill>
                <a:latin typeface="Times New Roman" panose="02020603050405020304" pitchFamily="18" charset="0"/>
                <a:ea typeface="+mn-ea"/>
                <a:cs typeface="Times New Roman" panose="02020603050405020304" pitchFamily="18" charset="0"/>
              </a:rPr>
              <a:t>семейный </a:t>
            </a:r>
            <a:r>
              <a:rPr lang="ru-RU" sz="1600" dirty="0" smtClean="0">
                <a:solidFill>
                  <a:schemeClr val="tx1">
                    <a:lumMod val="95000"/>
                    <a:lumOff val="5000"/>
                  </a:schemeClr>
                </a:solidFill>
                <a:latin typeface="Times New Roman" panose="02020603050405020304" pitchFamily="18" charset="0"/>
                <a:ea typeface="+mn-ea"/>
                <a:cs typeface="Times New Roman" panose="02020603050405020304" pitchFamily="18" charset="0"/>
              </a:rPr>
              <a:t>бюджет</a:t>
            </a:r>
            <a:r>
              <a:rPr lang="ru-RU" sz="1600" dirty="0">
                <a:solidFill>
                  <a:schemeClr val="tx1">
                    <a:lumMod val="95000"/>
                    <a:lumOff val="5000"/>
                  </a:schemeClr>
                </a:solidFill>
                <a:latin typeface="Times New Roman" panose="02020603050405020304" pitchFamily="18" charset="0"/>
                <a:ea typeface="+mn-ea"/>
                <a:cs typeface="Times New Roman" panose="02020603050405020304" pitchFamily="18" charset="0"/>
              </a:rPr>
              <a:t>». В рамках программы, в разделе «Труд» дети, знакомятся </a:t>
            </a:r>
            <a:r>
              <a:rPr lang="ru-RU" sz="1600" dirty="0" smtClean="0">
                <a:solidFill>
                  <a:schemeClr val="tx1">
                    <a:lumMod val="95000"/>
                    <a:lumOff val="5000"/>
                  </a:schemeClr>
                </a:solidFill>
                <a:latin typeface="Times New Roman" panose="02020603050405020304" pitchFamily="18" charset="0"/>
                <a:ea typeface="+mn-ea"/>
                <a:cs typeface="Times New Roman" panose="02020603050405020304" pitchFamily="18" charset="0"/>
              </a:rPr>
              <a:t>с </a:t>
            </a:r>
            <a:r>
              <a:rPr lang="ru-RU" sz="1600" dirty="0">
                <a:solidFill>
                  <a:schemeClr val="tx1">
                    <a:lumMod val="95000"/>
                    <a:lumOff val="5000"/>
                  </a:schemeClr>
                </a:solidFill>
                <a:latin typeface="Times New Roman" panose="02020603050405020304" pitchFamily="18" charset="0"/>
                <a:ea typeface="+mn-ea"/>
                <a:cs typeface="Times New Roman" panose="02020603050405020304" pitchFamily="18" charset="0"/>
              </a:rPr>
              <a:t>понятиями</a:t>
            </a:r>
            <a:r>
              <a:rPr lang="ru-RU" sz="1600" dirty="0" smtClean="0">
                <a:solidFill>
                  <a:schemeClr val="tx1">
                    <a:lumMod val="95000"/>
                    <a:lumOff val="5000"/>
                  </a:schemeClr>
                </a:solidFill>
                <a:latin typeface="Times New Roman" panose="02020603050405020304" pitchFamily="18" charset="0"/>
                <a:ea typeface="+mn-ea"/>
                <a:cs typeface="Times New Roman" panose="02020603050405020304" pitchFamily="18" charset="0"/>
              </a:rPr>
              <a:t>: </a:t>
            </a:r>
            <a:r>
              <a:rPr lang="ru-RU" sz="1600" dirty="0">
                <a:solidFill>
                  <a:schemeClr val="tx1">
                    <a:lumMod val="95000"/>
                    <a:lumOff val="5000"/>
                  </a:schemeClr>
                </a:solidFill>
                <a:latin typeface="Times New Roman" panose="02020603050405020304" pitchFamily="18" charset="0"/>
                <a:ea typeface="+mn-ea"/>
                <a:cs typeface="Times New Roman" panose="02020603050405020304" pitchFamily="18" charset="0"/>
              </a:rPr>
              <a:t>труд –деятельность человека, которая направлена на </a:t>
            </a:r>
            <a:r>
              <a:rPr lang="ru-RU" sz="1600" dirty="0" smtClean="0">
                <a:solidFill>
                  <a:schemeClr val="tx1">
                    <a:lumMod val="95000"/>
                    <a:lumOff val="5000"/>
                  </a:schemeClr>
                </a:solidFill>
                <a:latin typeface="Times New Roman" panose="02020603050405020304" pitchFamily="18" charset="0"/>
                <a:ea typeface="+mn-ea"/>
                <a:cs typeface="Times New Roman" panose="02020603050405020304" pitchFamily="18" charset="0"/>
              </a:rPr>
              <a:t>удовлетворение </a:t>
            </a:r>
            <a:r>
              <a:rPr lang="ru-RU" sz="1600" dirty="0">
                <a:solidFill>
                  <a:schemeClr val="tx1">
                    <a:lumMod val="95000"/>
                    <a:lumOff val="5000"/>
                  </a:schemeClr>
                </a:solidFill>
                <a:latin typeface="Times New Roman" panose="02020603050405020304" pitchFamily="18" charset="0"/>
                <a:ea typeface="+mn-ea"/>
                <a:cs typeface="Times New Roman" panose="02020603050405020304" pitchFamily="18" charset="0"/>
              </a:rPr>
              <a:t>потребностей</a:t>
            </a:r>
            <a:r>
              <a:rPr lang="ru-RU" sz="1600" dirty="0" smtClean="0">
                <a:solidFill>
                  <a:schemeClr val="tx1">
                    <a:lumMod val="95000"/>
                    <a:lumOff val="5000"/>
                  </a:schemeClr>
                </a:solidFill>
                <a:latin typeface="Times New Roman" panose="02020603050405020304" pitchFamily="18" charset="0"/>
                <a:ea typeface="+mn-ea"/>
                <a:cs typeface="Times New Roman" panose="02020603050405020304" pitchFamily="18" charset="0"/>
              </a:rPr>
              <a:t>; </a:t>
            </a:r>
            <a:r>
              <a:rPr lang="ru-RU" sz="1600" dirty="0">
                <a:solidFill>
                  <a:schemeClr val="tx1">
                    <a:lumMod val="95000"/>
                    <a:lumOff val="5000"/>
                  </a:schemeClr>
                </a:solidFill>
                <a:latin typeface="Times New Roman" panose="02020603050405020304" pitchFamily="18" charset="0"/>
                <a:ea typeface="+mn-ea"/>
                <a:cs typeface="Times New Roman" panose="02020603050405020304" pitchFamily="18" charset="0"/>
              </a:rPr>
              <a:t>профессия – </a:t>
            </a:r>
            <a:r>
              <a:rPr lang="ru-RU" sz="1600" dirty="0" smtClean="0">
                <a:solidFill>
                  <a:schemeClr val="tx1">
                    <a:lumMod val="95000"/>
                    <a:lumOff val="5000"/>
                  </a:schemeClr>
                </a:solidFill>
                <a:latin typeface="Times New Roman" panose="02020603050405020304" pitchFamily="18" charset="0"/>
                <a:ea typeface="+mn-ea"/>
                <a:cs typeface="Times New Roman" panose="02020603050405020304" pitchFamily="18" charset="0"/>
              </a:rPr>
              <a:t>это </a:t>
            </a:r>
            <a:r>
              <a:rPr lang="ru-RU" sz="1600" dirty="0">
                <a:solidFill>
                  <a:schemeClr val="tx1">
                    <a:lumMod val="95000"/>
                    <a:lumOff val="5000"/>
                  </a:schemeClr>
                </a:solidFill>
                <a:latin typeface="Times New Roman" panose="02020603050405020304" pitchFamily="18" charset="0"/>
                <a:ea typeface="+mn-ea"/>
                <a:cs typeface="Times New Roman" panose="02020603050405020304" pitchFamily="18" charset="0"/>
              </a:rPr>
              <a:t>основное занятие, дело, которому человек обучен; специальность – это дело, </a:t>
            </a:r>
            <a:r>
              <a:rPr lang="ru-RU" sz="1600" dirty="0" smtClean="0">
                <a:solidFill>
                  <a:schemeClr val="tx1">
                    <a:lumMod val="95000"/>
                    <a:lumOff val="5000"/>
                  </a:schemeClr>
                </a:solidFill>
                <a:latin typeface="Times New Roman" panose="02020603050405020304" pitchFamily="18" charset="0"/>
                <a:ea typeface="+mn-ea"/>
                <a:cs typeface="Times New Roman" panose="02020603050405020304" pitchFamily="18" charset="0"/>
              </a:rPr>
              <a:t>которым</a:t>
            </a:r>
            <a:r>
              <a:rPr lang="ru-RU" sz="1600" dirty="0">
                <a:solidFill>
                  <a:schemeClr val="tx1">
                    <a:lumMod val="95000"/>
                    <a:lumOff val="5000"/>
                  </a:schemeClr>
                </a:solidFill>
                <a:latin typeface="Times New Roman" panose="02020603050405020304" pitchFamily="18" charset="0"/>
                <a:ea typeface="+mn-ea"/>
                <a:cs typeface="Times New Roman" panose="02020603050405020304" pitchFamily="18" charset="0"/>
              </a:rPr>
              <a:t> </a:t>
            </a:r>
            <a:r>
              <a:rPr lang="ru-RU" sz="1600" dirty="0" smtClean="0">
                <a:solidFill>
                  <a:schemeClr val="tx1">
                    <a:lumMod val="95000"/>
                    <a:lumOff val="5000"/>
                  </a:schemeClr>
                </a:solidFill>
                <a:latin typeface="Times New Roman" panose="02020603050405020304" pitchFamily="18" charset="0"/>
                <a:ea typeface="+mn-ea"/>
                <a:cs typeface="Times New Roman" panose="02020603050405020304" pitchFamily="18" charset="0"/>
              </a:rPr>
              <a:t>человек </a:t>
            </a:r>
            <a:r>
              <a:rPr lang="ru-RU" sz="1600" dirty="0">
                <a:solidFill>
                  <a:schemeClr val="tx1">
                    <a:lumMod val="95000"/>
                    <a:lumOff val="5000"/>
                  </a:schemeClr>
                </a:solidFill>
                <a:latin typeface="Times New Roman" panose="02020603050405020304" pitchFamily="18" charset="0"/>
                <a:ea typeface="+mn-ea"/>
                <a:cs typeface="Times New Roman" panose="02020603050405020304" pitchFamily="18" charset="0"/>
              </a:rPr>
              <a:t>конкретно занимается в рамках своей профессии. Беседуя с детьми о труде взрослых, выяснилось, что многие ребята не знакомы с профессиями родителей. Возникла идея создать данный проект. Углубленно изучить профессии своих родителей, а также познакомить детей с трудом взрослых через экскурсии. </a:t>
            </a:r>
            <a:r>
              <a:rPr lang="ru-RU" sz="1600" dirty="0" smtClean="0">
                <a:solidFill>
                  <a:schemeClr val="tx1">
                    <a:lumMod val="95000"/>
                    <a:lumOff val="5000"/>
                  </a:schemeClr>
                </a:solidFill>
                <a:latin typeface="Times New Roman" panose="02020603050405020304" pitchFamily="18" charset="0"/>
                <a:ea typeface="+mn-ea"/>
                <a:cs typeface="Times New Roman" panose="02020603050405020304" pitchFamily="18" charset="0"/>
              </a:rPr>
              <a:t/>
            </a:r>
            <a:br>
              <a:rPr lang="ru-RU" sz="1600" dirty="0" smtClean="0">
                <a:solidFill>
                  <a:schemeClr val="tx1">
                    <a:lumMod val="95000"/>
                    <a:lumOff val="5000"/>
                  </a:schemeClr>
                </a:solidFill>
                <a:latin typeface="Times New Roman" panose="02020603050405020304" pitchFamily="18" charset="0"/>
                <a:ea typeface="+mn-ea"/>
                <a:cs typeface="Times New Roman" panose="02020603050405020304" pitchFamily="18" charset="0"/>
              </a:rPr>
            </a:br>
            <a:r>
              <a:rPr lang="ru-RU" sz="1600" dirty="0" smtClean="0">
                <a:solidFill>
                  <a:schemeClr val="tx1">
                    <a:lumMod val="95000"/>
                    <a:lumOff val="5000"/>
                  </a:schemeClr>
                </a:solidFill>
                <a:latin typeface="Times New Roman" panose="02020603050405020304" pitchFamily="18" charset="0"/>
                <a:ea typeface="+mn-ea"/>
                <a:cs typeface="Times New Roman" panose="02020603050405020304" pitchFamily="18" charset="0"/>
              </a:rPr>
              <a:t>Это </a:t>
            </a:r>
            <a:r>
              <a:rPr lang="ru-RU" sz="1600" dirty="0">
                <a:solidFill>
                  <a:schemeClr val="tx1">
                    <a:lumMod val="95000"/>
                    <a:lumOff val="5000"/>
                  </a:schemeClr>
                </a:solidFill>
                <a:latin typeface="Times New Roman" panose="02020603050405020304" pitchFamily="18" charset="0"/>
                <a:ea typeface="+mn-ea"/>
                <a:cs typeface="Times New Roman" panose="02020603050405020304" pitchFamily="18" charset="0"/>
              </a:rPr>
              <a:t>способствует развитию представлений об их значимости, ценности каждого труда.</a:t>
            </a:r>
            <a:r>
              <a:rPr lang="ru-RU" sz="1400" dirty="0">
                <a:solidFill>
                  <a:schemeClr val="tx1">
                    <a:lumMod val="95000"/>
                    <a:lumOff val="5000"/>
                  </a:schemeClr>
                </a:solidFill>
                <a:latin typeface="Times New Roman" panose="02020603050405020304" pitchFamily="18" charset="0"/>
                <a:ea typeface="Times New Roman" panose="02020603050405020304" pitchFamily="18" charset="0"/>
              </a:rPr>
              <a:t/>
            </a:r>
            <a:br>
              <a:rPr lang="ru-RU" sz="1400" dirty="0">
                <a:solidFill>
                  <a:schemeClr val="tx1">
                    <a:lumMod val="95000"/>
                    <a:lumOff val="5000"/>
                  </a:schemeClr>
                </a:solidFill>
                <a:latin typeface="Times New Roman" panose="02020603050405020304" pitchFamily="18" charset="0"/>
                <a:ea typeface="Times New Roman" panose="02020603050405020304" pitchFamily="18" charset="0"/>
              </a:rPr>
            </a:br>
            <a:endParaRPr lang="ru-RU" sz="1400" dirty="0">
              <a:solidFill>
                <a:schemeClr val="tx1">
                  <a:lumMod val="95000"/>
                  <a:lumOff val="5000"/>
                </a:schemeClr>
              </a:solidFill>
            </a:endParaRPr>
          </a:p>
        </p:txBody>
      </p:sp>
      <p:pic>
        <p:nvPicPr>
          <p:cNvPr id="5" name="Picture 6" descr="Малышей Волгоградской области обучают финансовой грамоте | ДЕНЬГИ ..."/>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071826" y="4810124"/>
            <a:ext cx="2381250" cy="204787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524632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986589" y="151590"/>
            <a:ext cx="8115964" cy="5765884"/>
          </a:xfrm>
        </p:spPr>
        <p:txBody>
          <a:bodyPr>
            <a:normAutofit fontScale="77500" lnSpcReduction="20000"/>
          </a:bodyPr>
          <a:lstStyle/>
          <a:p>
            <a:pPr algn="l">
              <a:lnSpc>
                <a:spcPct val="150000"/>
              </a:lnSpc>
            </a:pPr>
            <a:r>
              <a:rPr lang="ru-RU" sz="2800" b="1" dirty="0">
                <a:solidFill>
                  <a:srgbClr val="0070C0"/>
                </a:solidFill>
                <a:latin typeface="Times New Roman" panose="02020603050405020304" pitchFamily="18" charset="0"/>
                <a:cs typeface="Times New Roman" panose="02020603050405020304" pitchFamily="18" charset="0"/>
              </a:rPr>
              <a:t>Цель: </a:t>
            </a:r>
            <a:r>
              <a:rPr lang="ru-RU" sz="2600" dirty="0">
                <a:solidFill>
                  <a:schemeClr val="tx1">
                    <a:lumMod val="95000"/>
                    <a:lumOff val="5000"/>
                  </a:schemeClr>
                </a:solidFill>
                <a:latin typeface="Times New Roman" panose="02020603050405020304" pitchFamily="18" charset="0"/>
                <a:cs typeface="Times New Roman" panose="02020603050405020304" pitchFamily="18" charset="0"/>
              </a:rPr>
              <a:t>Формирование представлений о мире </a:t>
            </a:r>
            <a:r>
              <a:rPr lang="ru-RU" sz="2600" dirty="0" smtClean="0">
                <a:solidFill>
                  <a:schemeClr val="tx1">
                    <a:lumMod val="95000"/>
                    <a:lumOff val="5000"/>
                  </a:schemeClr>
                </a:solidFill>
                <a:latin typeface="Times New Roman" panose="02020603050405020304" pitchFamily="18" charset="0"/>
                <a:cs typeface="Times New Roman" panose="02020603050405020304" pitchFamily="18" charset="0"/>
              </a:rPr>
              <a:t>профессий.                                                </a:t>
            </a:r>
          </a:p>
          <a:p>
            <a:pPr algn="l">
              <a:lnSpc>
                <a:spcPct val="150000"/>
              </a:lnSpc>
            </a:pPr>
            <a:r>
              <a:rPr lang="ru-RU" sz="2800" b="1" dirty="0" smtClean="0">
                <a:solidFill>
                  <a:srgbClr val="0070C0"/>
                </a:solidFill>
                <a:latin typeface="Times New Roman" panose="02020603050405020304" pitchFamily="18" charset="0"/>
                <a:cs typeface="Times New Roman" panose="02020603050405020304" pitchFamily="18" charset="0"/>
              </a:rPr>
              <a:t>Задачи: </a:t>
            </a:r>
            <a:r>
              <a:rPr lang="ru-RU" sz="2400" dirty="0" smtClean="0">
                <a:solidFill>
                  <a:schemeClr val="tx1">
                    <a:lumMod val="95000"/>
                    <a:lumOff val="5000"/>
                  </a:schemeClr>
                </a:solidFill>
                <a:latin typeface="Times New Roman" panose="02020603050405020304" pitchFamily="18" charset="0"/>
                <a:cs typeface="Times New Roman" panose="02020603050405020304" pitchFamily="18" charset="0"/>
              </a:rPr>
              <a:t>расширять </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представления о разных видах труда, о </a:t>
            </a:r>
            <a:r>
              <a:rPr lang="ru-RU" sz="2400" dirty="0" smtClean="0">
                <a:solidFill>
                  <a:schemeClr val="tx1">
                    <a:lumMod val="95000"/>
                    <a:lumOff val="5000"/>
                  </a:schemeClr>
                </a:solidFill>
                <a:latin typeface="Times New Roman" panose="02020603050405020304" pitchFamily="18" charset="0"/>
                <a:cs typeface="Times New Roman" panose="02020603050405020304" pitchFamily="18" charset="0"/>
              </a:rPr>
              <a:t>структуре трудового процесса </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(цель, мотив, материал, инструменты, набор трудовых действий, результат); </a:t>
            </a:r>
          </a:p>
          <a:p>
            <a:pPr lvl="0" algn="l">
              <a:lnSpc>
                <a:spcPct val="160000"/>
              </a:lnSpc>
            </a:pPr>
            <a:r>
              <a:rPr lang="ru-RU" sz="2400" dirty="0" smtClean="0">
                <a:solidFill>
                  <a:schemeClr val="tx1">
                    <a:lumMod val="95000"/>
                    <a:lumOff val="5000"/>
                  </a:schemeClr>
                </a:solidFill>
                <a:latin typeface="Times New Roman" panose="02020603050405020304" pitchFamily="18" charset="0"/>
                <a:cs typeface="Times New Roman" panose="02020603050405020304" pitchFamily="18" charset="0"/>
              </a:rPr>
              <a:t>- способствовать </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воспитанию уважения к труду взрослых;</a:t>
            </a:r>
          </a:p>
          <a:p>
            <a:pPr lvl="0" algn="l">
              <a:lnSpc>
                <a:spcPct val="160000"/>
              </a:lnSpc>
            </a:pPr>
            <a:r>
              <a:rPr lang="ru-RU" sz="2400" dirty="0" smtClean="0">
                <a:solidFill>
                  <a:schemeClr val="tx1">
                    <a:lumMod val="95000"/>
                    <a:lumOff val="5000"/>
                  </a:schemeClr>
                </a:solidFill>
                <a:latin typeface="Times New Roman" panose="02020603050405020304" pitchFamily="18" charset="0"/>
                <a:cs typeface="Times New Roman" panose="02020603050405020304" pitchFamily="18" charset="0"/>
              </a:rPr>
              <a:t>- пробуждать </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любознательность и интерес к деятельности взрослых; </a:t>
            </a:r>
          </a:p>
          <a:p>
            <a:pPr lvl="0" algn="l">
              <a:lnSpc>
                <a:spcPct val="160000"/>
              </a:lnSpc>
            </a:pPr>
            <a:r>
              <a:rPr lang="ru-RU" sz="2400" dirty="0" smtClean="0">
                <a:solidFill>
                  <a:schemeClr val="tx1">
                    <a:lumMod val="95000"/>
                    <a:lumOff val="5000"/>
                  </a:schemeClr>
                </a:solidFill>
                <a:latin typeface="Times New Roman" panose="02020603050405020304" pitchFamily="18" charset="0"/>
                <a:cs typeface="Times New Roman" panose="02020603050405020304" pitchFamily="18" charset="0"/>
              </a:rPr>
              <a:t>- обогащать </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словарь детей за счет специальных терминов, характерных для той или иной профессии; </a:t>
            </a:r>
          </a:p>
          <a:p>
            <a:pPr lvl="0" algn="l">
              <a:lnSpc>
                <a:spcPct val="160000"/>
              </a:lnSpc>
            </a:pPr>
            <a:r>
              <a:rPr lang="ru-RU" sz="2400" dirty="0" smtClean="0">
                <a:solidFill>
                  <a:schemeClr val="tx1">
                    <a:lumMod val="95000"/>
                    <a:lumOff val="5000"/>
                  </a:schemeClr>
                </a:solidFill>
                <a:latin typeface="Times New Roman" panose="02020603050405020304" pitchFamily="18" charset="0"/>
                <a:cs typeface="Times New Roman" panose="02020603050405020304" pitchFamily="18" charset="0"/>
              </a:rPr>
              <a:t>- воспитывать </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социально – нравственные качества: бережливость, трудолюбие, желание учиться;</a:t>
            </a:r>
          </a:p>
          <a:p>
            <a:pPr lvl="0" algn="l">
              <a:lnSpc>
                <a:spcPct val="160000"/>
              </a:lnSpc>
            </a:pPr>
            <a:r>
              <a:rPr lang="ru-RU" sz="2400" dirty="0" smtClean="0">
                <a:solidFill>
                  <a:schemeClr val="tx1">
                    <a:lumMod val="95000"/>
                    <a:lumOff val="5000"/>
                  </a:schemeClr>
                </a:solidFill>
                <a:latin typeface="Times New Roman" panose="02020603050405020304" pitchFamily="18" charset="0"/>
                <a:cs typeface="Times New Roman" panose="02020603050405020304" pitchFamily="18" charset="0"/>
              </a:rPr>
              <a:t>- вовлечь </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родителей в совместную работу над проектом.</a:t>
            </a:r>
          </a:p>
          <a:p>
            <a:pPr algn="l">
              <a:lnSpc>
                <a:spcPct val="160000"/>
              </a:lnSpc>
            </a:pPr>
            <a:r>
              <a:rPr lang="ru-RU" sz="1900" dirty="0">
                <a:solidFill>
                  <a:schemeClr val="tx1">
                    <a:lumMod val="95000"/>
                    <a:lumOff val="5000"/>
                  </a:schemeClr>
                </a:solidFill>
                <a:latin typeface="Times New Roman" panose="02020603050405020304" pitchFamily="18" charset="0"/>
                <a:cs typeface="Times New Roman" panose="02020603050405020304" pitchFamily="18" charset="0"/>
              </a:rPr>
              <a:t> </a:t>
            </a:r>
          </a:p>
          <a:p>
            <a:endParaRPr lang="ru-RU" dirty="0"/>
          </a:p>
        </p:txBody>
      </p:sp>
      <p:pic>
        <p:nvPicPr>
          <p:cNvPr id="2" name="Рисунок 1"/>
          <p:cNvPicPr>
            <a:picLocks noChangeAspect="1"/>
          </p:cNvPicPr>
          <p:nvPr/>
        </p:nvPicPr>
        <p:blipFill>
          <a:blip r:embed="rId2" cstate="print"/>
          <a:stretch>
            <a:fillRect/>
          </a:stretch>
        </p:blipFill>
        <p:spPr>
          <a:xfrm flipH="1">
            <a:off x="6539019" y="4356154"/>
            <a:ext cx="2558011" cy="1983456"/>
          </a:xfrm>
          <a:prstGeom prst="rect">
            <a:avLst/>
          </a:prstGeom>
        </p:spPr>
      </p:pic>
    </p:spTree>
    <p:extLst>
      <p:ext uri="{BB962C8B-B14F-4D97-AF65-F5344CB8AC3E}">
        <p14:creationId xmlns:p14="http://schemas.microsoft.com/office/powerpoint/2010/main" xmlns="" val="29700763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stretch>
            <a:fillRect/>
          </a:stretch>
        </p:blipFill>
        <p:spPr>
          <a:xfrm>
            <a:off x="3836281" y="1758359"/>
            <a:ext cx="2669022" cy="2661241"/>
          </a:xfrm>
          <a:prstGeom prst="rect">
            <a:avLst/>
          </a:prstGeom>
        </p:spPr>
      </p:pic>
      <p:sp>
        <p:nvSpPr>
          <p:cNvPr id="5" name="Подзаголовок 4"/>
          <p:cNvSpPr>
            <a:spLocks noGrp="1"/>
          </p:cNvSpPr>
          <p:nvPr>
            <p:ph type="subTitle" idx="1"/>
          </p:nvPr>
        </p:nvSpPr>
        <p:spPr>
          <a:xfrm>
            <a:off x="4041069" y="2733675"/>
            <a:ext cx="1928657" cy="952500"/>
          </a:xfrm>
        </p:spPr>
        <p:txBody>
          <a:bodyPr>
            <a:noAutofit/>
          </a:bodyPr>
          <a:lstStyle/>
          <a:p>
            <a:r>
              <a:rPr lang="ru-RU" sz="2400" dirty="0" smtClean="0">
                <a:solidFill>
                  <a:srgbClr val="FF0000"/>
                </a:solidFill>
                <a:latin typeface="Times New Roman" pitchFamily="18" charset="0"/>
                <a:cs typeface="Times New Roman" pitchFamily="18" charset="0"/>
              </a:rPr>
              <a:t>Ожидаемый результат</a:t>
            </a:r>
            <a:endParaRPr lang="ru-RU" sz="2400" dirty="0">
              <a:solidFill>
                <a:srgbClr val="FF0000"/>
              </a:solidFill>
              <a:latin typeface="Times New Roman" pitchFamily="18" charset="0"/>
              <a:cs typeface="Times New Roman" pitchFamily="18" charset="0"/>
            </a:endParaRPr>
          </a:p>
        </p:txBody>
      </p:sp>
      <p:sp>
        <p:nvSpPr>
          <p:cNvPr id="6" name="Прямоугольная выноска 5"/>
          <p:cNvSpPr/>
          <p:nvPr/>
        </p:nvSpPr>
        <p:spPr>
          <a:xfrm>
            <a:off x="731520" y="209550"/>
            <a:ext cx="3853543" cy="1343025"/>
          </a:xfrm>
          <a:prstGeom prst="wedgeRectCallout">
            <a:avLst>
              <a:gd name="adj1" fmla="val 52009"/>
              <a:gd name="adj2" fmla="val 105037"/>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spcBef>
                <a:spcPts val="1000"/>
              </a:spcBef>
              <a:buClr>
                <a:srgbClr val="90C226"/>
              </a:buClr>
              <a:buSzPct val="80000"/>
            </a:pPr>
            <a:r>
              <a:rPr lang="ru-RU" sz="1600" dirty="0">
                <a:solidFill>
                  <a:prstClr val="black">
                    <a:lumMod val="95000"/>
                    <a:lumOff val="5000"/>
                  </a:prstClr>
                </a:solidFill>
                <a:latin typeface="Times New Roman" panose="02020603050405020304" pitchFamily="18" charset="0"/>
                <a:cs typeface="Times New Roman" panose="02020603050405020304" pitchFamily="18" charset="0"/>
              </a:rPr>
              <a:t> - дети получат знания и представления о профессиях, в том числе и профессиях своих родителей (место работы родителей, значимость их </a:t>
            </a:r>
            <a:r>
              <a:rPr lang="ru-RU" sz="1600" dirty="0" smtClean="0">
                <a:solidFill>
                  <a:prstClr val="black">
                    <a:lumMod val="95000"/>
                    <a:lumOff val="5000"/>
                  </a:prstClr>
                </a:solidFill>
                <a:latin typeface="Times New Roman" panose="02020603050405020304" pitchFamily="18" charset="0"/>
                <a:cs typeface="Times New Roman" panose="02020603050405020304" pitchFamily="18" charset="0"/>
              </a:rPr>
              <a:t>труда</a:t>
            </a:r>
            <a:endParaRPr lang="ru-RU" sz="1600" dirty="0">
              <a:solidFill>
                <a:prstClr val="black">
                  <a:lumMod val="95000"/>
                  <a:lumOff val="5000"/>
                </a:prstClr>
              </a:solidFill>
              <a:latin typeface="Times New Roman" panose="02020603050405020304" pitchFamily="18" charset="0"/>
              <a:cs typeface="Times New Roman" panose="02020603050405020304" pitchFamily="18" charset="0"/>
            </a:endParaRPr>
          </a:p>
        </p:txBody>
      </p:sp>
      <p:sp>
        <p:nvSpPr>
          <p:cNvPr id="8" name="Прямоугольная выноска 7"/>
          <p:cNvSpPr/>
          <p:nvPr/>
        </p:nvSpPr>
        <p:spPr>
          <a:xfrm>
            <a:off x="5613446" y="209550"/>
            <a:ext cx="3609626" cy="1343025"/>
          </a:xfrm>
          <a:prstGeom prst="wedgeRectCallout">
            <a:avLst>
              <a:gd name="adj1" fmla="val -38553"/>
              <a:gd name="adj2" fmla="val 107337"/>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spcBef>
                <a:spcPts val="1000"/>
              </a:spcBef>
              <a:buClr>
                <a:srgbClr val="90C226"/>
              </a:buClr>
              <a:buSzPct val="80000"/>
            </a:pPr>
            <a:r>
              <a:rPr lang="ru-RU" sz="1600" dirty="0">
                <a:solidFill>
                  <a:prstClr val="black">
                    <a:lumMod val="95000"/>
                    <a:lumOff val="5000"/>
                  </a:prstClr>
                </a:solidFill>
                <a:latin typeface="Times New Roman" panose="02020603050405020304" pitchFamily="18" charset="0"/>
                <a:cs typeface="Times New Roman" panose="02020603050405020304" pitchFamily="18" charset="0"/>
              </a:rPr>
              <a:t>- дети будут понимать значимость труда для человека: все кто трудится, приносит пользу для </a:t>
            </a:r>
            <a:r>
              <a:rPr lang="ru-RU" sz="1600" dirty="0" smtClean="0">
                <a:solidFill>
                  <a:prstClr val="black">
                    <a:lumMod val="95000"/>
                    <a:lumOff val="5000"/>
                  </a:prstClr>
                </a:solidFill>
                <a:latin typeface="Times New Roman" panose="02020603050405020304" pitchFamily="18" charset="0"/>
                <a:cs typeface="Times New Roman" panose="02020603050405020304" pitchFamily="18" charset="0"/>
              </a:rPr>
              <a:t>людей</a:t>
            </a:r>
            <a:endParaRPr lang="ru-RU" sz="1600" dirty="0">
              <a:solidFill>
                <a:prstClr val="black">
                  <a:lumMod val="95000"/>
                  <a:lumOff val="5000"/>
                </a:prstClr>
              </a:solidFill>
              <a:latin typeface="Times New Roman" panose="02020603050405020304" pitchFamily="18" charset="0"/>
              <a:cs typeface="Times New Roman" panose="02020603050405020304" pitchFamily="18" charset="0"/>
            </a:endParaRPr>
          </a:p>
        </p:txBody>
      </p:sp>
      <p:sp>
        <p:nvSpPr>
          <p:cNvPr id="10" name="Прямоугольная выноска 9"/>
          <p:cNvSpPr/>
          <p:nvPr/>
        </p:nvSpPr>
        <p:spPr>
          <a:xfrm>
            <a:off x="628650" y="3923739"/>
            <a:ext cx="3236343" cy="1152525"/>
          </a:xfrm>
          <a:prstGeom prst="wedgeRectCallout">
            <a:avLst>
              <a:gd name="adj1" fmla="val 56464"/>
              <a:gd name="adj2" fmla="val -9927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ru-RU" sz="1600" dirty="0">
                <a:solidFill>
                  <a:schemeClr val="tx1">
                    <a:lumMod val="95000"/>
                    <a:lumOff val="5000"/>
                  </a:schemeClr>
                </a:solidFill>
                <a:latin typeface="Times New Roman" panose="02020603050405020304" pitchFamily="18" charset="0"/>
                <a:cs typeface="Times New Roman" panose="02020603050405020304" pitchFamily="18" charset="0"/>
              </a:rPr>
              <a:t>- понимать, что разные профессии помогают людям удовлетворять свои </a:t>
            </a:r>
            <a:r>
              <a:rPr lang="ru-RU" sz="1600" dirty="0" smtClean="0">
                <a:solidFill>
                  <a:schemeClr val="tx1">
                    <a:lumMod val="95000"/>
                    <a:lumOff val="5000"/>
                  </a:schemeClr>
                </a:solidFill>
                <a:latin typeface="Times New Roman" panose="02020603050405020304" pitchFamily="18" charset="0"/>
                <a:cs typeface="Times New Roman" panose="02020603050405020304" pitchFamily="18" charset="0"/>
              </a:rPr>
              <a:t>потребности</a:t>
            </a:r>
            <a:endParaRPr lang="ru-RU" sz="16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11" name="Прямоугольная выноска 10"/>
          <p:cNvSpPr/>
          <p:nvPr/>
        </p:nvSpPr>
        <p:spPr>
          <a:xfrm>
            <a:off x="6126869" y="3850492"/>
            <a:ext cx="3207631" cy="1244022"/>
          </a:xfrm>
          <a:prstGeom prst="wedgeRectCallout">
            <a:avLst>
              <a:gd name="adj1" fmla="val -44922"/>
              <a:gd name="adj2" fmla="val -9526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ru-RU" sz="1600" dirty="0">
                <a:solidFill>
                  <a:schemeClr val="tx1">
                    <a:lumMod val="95000"/>
                    <a:lumOff val="5000"/>
                  </a:schemeClr>
                </a:solidFill>
                <a:latin typeface="Times New Roman" panose="02020603050405020304" pitchFamily="18" charset="0"/>
                <a:cs typeface="Times New Roman" panose="02020603050405020304" pitchFamily="18" charset="0"/>
              </a:rPr>
              <a:t>- понимать экономические термины: «труд», «профессия», «специальность», «продукт труда</a:t>
            </a:r>
            <a:r>
              <a:rPr lang="ru-RU" sz="1600" dirty="0" smtClean="0">
                <a:solidFill>
                  <a:schemeClr val="tx1">
                    <a:lumMod val="95000"/>
                    <a:lumOff val="5000"/>
                  </a:schemeClr>
                </a:solidFill>
                <a:latin typeface="Times New Roman" panose="02020603050405020304" pitchFamily="18" charset="0"/>
                <a:cs typeface="Times New Roman" panose="02020603050405020304" pitchFamily="18" charset="0"/>
              </a:rPr>
              <a:t>»</a:t>
            </a:r>
            <a:endParaRPr lang="ru-RU" sz="16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12" name="Прямоугольник 11"/>
          <p:cNvSpPr/>
          <p:nvPr/>
        </p:nvSpPr>
        <p:spPr>
          <a:xfrm>
            <a:off x="323850" y="5340766"/>
            <a:ext cx="9829800" cy="1246495"/>
          </a:xfrm>
          <a:prstGeom prst="rect">
            <a:avLst/>
          </a:prstGeom>
        </p:spPr>
        <p:txBody>
          <a:bodyPr wrap="square">
            <a:spAutoFit/>
          </a:bodyPr>
          <a:lstStyle/>
          <a:p>
            <a:pPr>
              <a:lnSpc>
                <a:spcPct val="150000"/>
              </a:lnSpc>
            </a:pPr>
            <a:r>
              <a:rPr lang="ru-RU" sz="1600" dirty="0">
                <a:solidFill>
                  <a:schemeClr val="tx1">
                    <a:lumMod val="95000"/>
                    <a:lumOff val="5000"/>
                  </a:schemeClr>
                </a:solidFill>
                <a:latin typeface="Times New Roman" panose="02020603050405020304" pitchFamily="18" charset="0"/>
                <a:cs typeface="Times New Roman" panose="02020603050405020304" pitchFamily="18" charset="0"/>
              </a:rPr>
              <a:t>В ходе реализации проекта ярко проявится такая форма работы, как совместная, партнерская деятельность воспитателей, детей и родителей.</a:t>
            </a:r>
          </a:p>
          <a:p>
            <a:pPr>
              <a:lnSpc>
                <a:spcPct val="150000"/>
              </a:lnSpc>
            </a:pPr>
            <a:r>
              <a:rPr lang="ru-RU" dirty="0"/>
              <a:t> </a:t>
            </a:r>
          </a:p>
        </p:txBody>
      </p:sp>
    </p:spTree>
    <p:extLst>
      <p:ext uri="{BB962C8B-B14F-4D97-AF65-F5344CB8AC3E}">
        <p14:creationId xmlns:p14="http://schemas.microsoft.com/office/powerpoint/2010/main" xmlns="" val="37645983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831307" y="1364776"/>
            <a:ext cx="7096836" cy="5049672"/>
          </a:xfrm>
        </p:spPr>
        <p:txBody>
          <a:bodyPr/>
          <a:lstStyle/>
          <a:p>
            <a:pPr algn="l">
              <a:lnSpc>
                <a:spcPct val="150000"/>
              </a:lnSpc>
            </a:pPr>
            <a:r>
              <a:rPr lang="ru-RU" sz="2000" b="1" dirty="0" smtClean="0">
                <a:solidFill>
                  <a:srgbClr val="0070C0"/>
                </a:solidFill>
                <a:latin typeface="Times New Roman" panose="02020603050405020304" pitchFamily="18" charset="0"/>
                <a:cs typeface="Times New Roman" panose="02020603050405020304" pitchFamily="18" charset="0"/>
              </a:rPr>
              <a:t>			</a:t>
            </a:r>
            <a:r>
              <a:rPr lang="ru-RU" sz="2000" b="1" dirty="0" smtClean="0">
                <a:solidFill>
                  <a:srgbClr val="0070C0"/>
                </a:solidFill>
                <a:latin typeface="Times New Roman" panose="02020603050405020304" pitchFamily="18" charset="0"/>
                <a:cs typeface="Times New Roman" panose="02020603050405020304" pitchFamily="18" charset="0"/>
              </a:rPr>
              <a:t/>
            </a:r>
            <a:br>
              <a:rPr lang="ru-RU" sz="2000" b="1" dirty="0" smtClean="0">
                <a:solidFill>
                  <a:srgbClr val="0070C0"/>
                </a:solidFill>
                <a:latin typeface="Times New Roman" panose="02020603050405020304" pitchFamily="18" charset="0"/>
                <a:cs typeface="Times New Roman" panose="02020603050405020304" pitchFamily="18" charset="0"/>
              </a:rPr>
            </a:br>
            <a:r>
              <a:rPr lang="ru-RU" sz="2000" b="1" dirty="0" smtClean="0">
                <a:solidFill>
                  <a:srgbClr val="0070C0"/>
                </a:solidFill>
                <a:latin typeface="Times New Roman" panose="02020603050405020304" pitchFamily="18" charset="0"/>
                <a:cs typeface="Times New Roman" panose="02020603050405020304" pitchFamily="18" charset="0"/>
              </a:rPr>
              <a:t>     </a:t>
            </a:r>
            <a:r>
              <a:rPr lang="ru-RU" sz="3200" b="1" dirty="0" smtClean="0">
                <a:solidFill>
                  <a:srgbClr val="0070C0"/>
                </a:solidFill>
                <a:latin typeface="Times New Roman" panose="02020603050405020304" pitchFamily="18" charset="0"/>
                <a:cs typeface="Times New Roman" panose="02020603050405020304" pitchFamily="18" charset="0"/>
              </a:rPr>
              <a:t>1 </a:t>
            </a:r>
            <a:r>
              <a:rPr lang="ru-RU" sz="3200" b="1" dirty="0">
                <a:solidFill>
                  <a:srgbClr val="0070C0"/>
                </a:solidFill>
                <a:latin typeface="Times New Roman" panose="02020603050405020304" pitchFamily="18" charset="0"/>
                <a:cs typeface="Times New Roman" panose="02020603050405020304" pitchFamily="18" charset="0"/>
              </a:rPr>
              <a:t>этап - Подготовительный этап:</a:t>
            </a:r>
            <a:r>
              <a:rPr lang="ru-RU" sz="1400" dirty="0">
                <a:latin typeface="Times New Roman" panose="02020603050405020304" pitchFamily="18" charset="0"/>
                <a:cs typeface="Times New Roman" panose="02020603050405020304" pitchFamily="18" charset="0"/>
              </a:rPr>
              <a:t/>
            </a:r>
            <a:br>
              <a:rPr lang="ru-RU" sz="1400" dirty="0">
                <a:latin typeface="Times New Roman" panose="02020603050405020304" pitchFamily="18" charset="0"/>
                <a:cs typeface="Times New Roman" panose="02020603050405020304" pitchFamily="18" charset="0"/>
              </a:rPr>
            </a:br>
            <a:r>
              <a:rPr lang="ru-RU" sz="1600" dirty="0">
                <a:solidFill>
                  <a:schemeClr val="tx1">
                    <a:lumMod val="95000"/>
                    <a:lumOff val="5000"/>
                  </a:schemeClr>
                </a:solidFill>
                <a:latin typeface="Times New Roman" panose="02020603050405020304" pitchFamily="18" charset="0"/>
                <a:cs typeface="Times New Roman" panose="02020603050405020304" pitchFamily="18" charset="0"/>
              </a:rPr>
              <a:t>В ходе данного этапа проводилась предварительная работа: определение целей и задач проекта, сбор методического, научно – популярного материала, разработка конспектов, бесед по ознакомлению детей с профессиями. Индивидуальные беседы с детьми о том, кем и где работают их родители.</a:t>
            </a:r>
            <a:br>
              <a:rPr lang="ru-RU" sz="1600" dirty="0">
                <a:solidFill>
                  <a:schemeClr val="tx1">
                    <a:lumMod val="95000"/>
                    <a:lumOff val="5000"/>
                  </a:schemeClr>
                </a:solidFill>
                <a:latin typeface="Times New Roman" panose="02020603050405020304" pitchFamily="18" charset="0"/>
                <a:cs typeface="Times New Roman" panose="02020603050405020304" pitchFamily="18" charset="0"/>
              </a:rPr>
            </a:br>
            <a:r>
              <a:rPr lang="ru-RU" sz="1600" dirty="0">
                <a:solidFill>
                  <a:schemeClr val="tx1">
                    <a:lumMod val="95000"/>
                    <a:lumOff val="5000"/>
                  </a:schemeClr>
                </a:solidFill>
                <a:latin typeface="Times New Roman" panose="02020603050405020304" pitchFamily="18" charset="0"/>
                <a:cs typeface="Times New Roman" panose="02020603050405020304" pitchFamily="18" charset="0"/>
              </a:rPr>
              <a:t>Внесение в группу книг, открыток, иллюстраций, картин с изображением профессий, инструментов, предметов-помощников.</a:t>
            </a:r>
            <a:br>
              <a:rPr lang="ru-RU" sz="1600" dirty="0">
                <a:solidFill>
                  <a:schemeClr val="tx1">
                    <a:lumMod val="95000"/>
                    <a:lumOff val="5000"/>
                  </a:schemeClr>
                </a:solidFill>
                <a:latin typeface="Times New Roman" panose="02020603050405020304" pitchFamily="18" charset="0"/>
                <a:cs typeface="Times New Roman" panose="02020603050405020304" pitchFamily="18" charset="0"/>
              </a:rPr>
            </a:br>
            <a:r>
              <a:rPr lang="ru-RU" sz="1600" dirty="0">
                <a:solidFill>
                  <a:schemeClr val="tx1">
                    <a:lumMod val="95000"/>
                    <a:lumOff val="5000"/>
                  </a:schemeClr>
                </a:solidFill>
                <a:latin typeface="Times New Roman" panose="02020603050405020304" pitchFamily="18" charset="0"/>
                <a:cs typeface="Times New Roman" panose="02020603050405020304" pitchFamily="18" charset="0"/>
              </a:rPr>
              <a:t>Оформление стенда «Все работы хороши — выбирай на вкус</a:t>
            </a:r>
            <a:r>
              <a:rPr lang="ru-RU" sz="1600" dirty="0" smtClean="0">
                <a:solidFill>
                  <a:schemeClr val="tx1">
                    <a:lumMod val="95000"/>
                    <a:lumOff val="5000"/>
                  </a:schemeClr>
                </a:solidFill>
                <a:latin typeface="Times New Roman" panose="02020603050405020304" pitchFamily="18" charset="0"/>
                <a:cs typeface="Times New Roman" panose="02020603050405020304" pitchFamily="18" charset="0"/>
              </a:rPr>
              <a:t>».</a:t>
            </a:r>
            <a:r>
              <a:rPr lang="ru-RU" sz="14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1800" dirty="0" smtClean="0">
                <a:solidFill>
                  <a:srgbClr val="0070C0"/>
                </a:solidFill>
                <a:latin typeface="Times New Roman" panose="02020603050405020304" pitchFamily="18" charset="0"/>
                <a:cs typeface="Times New Roman" panose="02020603050405020304" pitchFamily="18" charset="0"/>
              </a:rPr>
              <a:t/>
            </a:r>
            <a:br>
              <a:rPr lang="ru-RU" sz="1800" dirty="0" smtClean="0">
                <a:solidFill>
                  <a:srgbClr val="0070C0"/>
                </a:solidFill>
                <a:latin typeface="Times New Roman" panose="02020603050405020304" pitchFamily="18" charset="0"/>
                <a:cs typeface="Times New Roman" panose="02020603050405020304" pitchFamily="18" charset="0"/>
              </a:rPr>
            </a:br>
            <a:r>
              <a:rPr lang="ru-RU" sz="2400" dirty="0" smtClean="0">
                <a:solidFill>
                  <a:srgbClr val="0070C0"/>
                </a:solidFill>
                <a:latin typeface="Times New Roman" panose="02020603050405020304" pitchFamily="18" charset="0"/>
                <a:cs typeface="Times New Roman" panose="02020603050405020304" pitchFamily="18" charset="0"/>
              </a:rPr>
              <a:t>Роль родителей в реализации проекта.</a:t>
            </a:r>
            <a:r>
              <a:rPr lang="ru-RU" sz="1400" dirty="0">
                <a:solidFill>
                  <a:schemeClr val="tx1">
                    <a:lumMod val="95000"/>
                    <a:lumOff val="5000"/>
                  </a:schemeClr>
                </a:solidFill>
                <a:latin typeface="Times New Roman" panose="02020603050405020304" pitchFamily="18" charset="0"/>
                <a:cs typeface="Times New Roman" panose="02020603050405020304" pitchFamily="18" charset="0"/>
              </a:rPr>
              <a:t/>
            </a:r>
            <a:br>
              <a:rPr lang="ru-RU" sz="1400" dirty="0">
                <a:solidFill>
                  <a:schemeClr val="tx1">
                    <a:lumMod val="95000"/>
                    <a:lumOff val="5000"/>
                  </a:schemeClr>
                </a:solidFill>
                <a:latin typeface="Times New Roman" panose="02020603050405020304" pitchFamily="18" charset="0"/>
                <a:cs typeface="Times New Roman" panose="02020603050405020304" pitchFamily="18" charset="0"/>
              </a:rPr>
            </a:br>
            <a:r>
              <a:rPr lang="ru-RU" sz="1600" dirty="0">
                <a:solidFill>
                  <a:schemeClr val="tx1">
                    <a:lumMod val="95000"/>
                    <a:lumOff val="5000"/>
                  </a:schemeClr>
                </a:solidFill>
                <a:latin typeface="Times New Roman" panose="02020603050405020304" pitchFamily="18" charset="0"/>
                <a:cs typeface="Times New Roman" panose="02020603050405020304" pitchFamily="18" charset="0"/>
              </a:rPr>
              <a:t>Посещать с детьми экскурсии, проводимые вне детского сада.</a:t>
            </a:r>
            <a:br>
              <a:rPr lang="ru-RU" sz="1600" dirty="0">
                <a:solidFill>
                  <a:schemeClr val="tx1">
                    <a:lumMod val="95000"/>
                    <a:lumOff val="5000"/>
                  </a:schemeClr>
                </a:solidFill>
                <a:latin typeface="Times New Roman" panose="02020603050405020304" pitchFamily="18" charset="0"/>
                <a:cs typeface="Times New Roman" panose="02020603050405020304" pitchFamily="18" charset="0"/>
              </a:rPr>
            </a:br>
            <a:r>
              <a:rPr lang="ru-RU" sz="1600" dirty="0">
                <a:solidFill>
                  <a:schemeClr val="tx1">
                    <a:lumMod val="95000"/>
                    <a:lumOff val="5000"/>
                  </a:schemeClr>
                </a:solidFill>
                <a:latin typeface="Times New Roman" panose="02020603050405020304" pitchFamily="18" charset="0"/>
                <a:cs typeface="Times New Roman" panose="02020603050405020304" pitchFamily="18" charset="0"/>
              </a:rPr>
              <a:t>Беседовать, играть, рисовать, рассматривать фотографии, картинки.</a:t>
            </a:r>
            <a:br>
              <a:rPr lang="ru-RU" sz="1600" dirty="0">
                <a:solidFill>
                  <a:schemeClr val="tx1">
                    <a:lumMod val="95000"/>
                    <a:lumOff val="5000"/>
                  </a:schemeClr>
                </a:solidFill>
                <a:latin typeface="Times New Roman" panose="02020603050405020304" pitchFamily="18" charset="0"/>
                <a:cs typeface="Times New Roman" panose="02020603050405020304" pitchFamily="18" charset="0"/>
              </a:rPr>
            </a:br>
            <a:r>
              <a:rPr lang="ru-RU" sz="1600" dirty="0">
                <a:solidFill>
                  <a:schemeClr val="tx1">
                    <a:lumMod val="95000"/>
                    <a:lumOff val="5000"/>
                  </a:schemeClr>
                </a:solidFill>
                <a:latin typeface="Times New Roman" panose="02020603050405020304" pitchFamily="18" charset="0"/>
                <a:cs typeface="Times New Roman" panose="02020603050405020304" pitchFamily="18" charset="0"/>
              </a:rPr>
              <a:t>Участие в мероприятиях, проводимых в детском саду, беседы с детьми дома, изготовление атрибутов к сюжетно-ролевым играм.</a:t>
            </a:r>
            <a:r>
              <a:rPr lang="ru-RU" sz="1400" dirty="0">
                <a:solidFill>
                  <a:schemeClr val="tx1">
                    <a:lumMod val="95000"/>
                    <a:lumOff val="5000"/>
                  </a:schemeClr>
                </a:solidFill>
                <a:latin typeface="Times New Roman" panose="02020603050405020304" pitchFamily="18" charset="0"/>
                <a:cs typeface="Times New Roman" panose="02020603050405020304" pitchFamily="18" charset="0"/>
              </a:rPr>
              <a:t/>
            </a:r>
            <a:br>
              <a:rPr lang="ru-RU" sz="1400" dirty="0">
                <a:solidFill>
                  <a:schemeClr val="tx1">
                    <a:lumMod val="95000"/>
                    <a:lumOff val="5000"/>
                  </a:schemeClr>
                </a:solidFill>
                <a:latin typeface="Times New Roman" panose="02020603050405020304" pitchFamily="18" charset="0"/>
                <a:cs typeface="Times New Roman" panose="02020603050405020304" pitchFamily="18" charset="0"/>
              </a:rPr>
            </a:br>
            <a:endParaRPr lang="ru-RU" sz="14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pic>
        <p:nvPicPr>
          <p:cNvPr id="3" name="Рисунок 2"/>
          <p:cNvPicPr>
            <a:picLocks noChangeAspect="1"/>
          </p:cNvPicPr>
          <p:nvPr/>
        </p:nvPicPr>
        <p:blipFill>
          <a:blip r:embed="rId2" cstate="print"/>
          <a:stretch>
            <a:fillRect/>
          </a:stretch>
        </p:blipFill>
        <p:spPr>
          <a:xfrm>
            <a:off x="818630" y="3876686"/>
            <a:ext cx="2516840" cy="2162448"/>
          </a:xfrm>
          <a:prstGeom prst="rect">
            <a:avLst/>
          </a:prstGeom>
        </p:spPr>
      </p:pic>
      <p:pic>
        <p:nvPicPr>
          <p:cNvPr id="5" name="Рисунок 4"/>
          <p:cNvPicPr>
            <a:picLocks noChangeAspect="1"/>
          </p:cNvPicPr>
          <p:nvPr/>
        </p:nvPicPr>
        <p:blipFill>
          <a:blip r:embed="rId3" cstate="print"/>
          <a:stretch>
            <a:fillRect/>
          </a:stretch>
        </p:blipFill>
        <p:spPr>
          <a:xfrm>
            <a:off x="382137" y="709685"/>
            <a:ext cx="4326341" cy="3248166"/>
          </a:xfrm>
          <a:prstGeom prst="rect">
            <a:avLst/>
          </a:prstGeom>
        </p:spPr>
      </p:pic>
      <p:pic>
        <p:nvPicPr>
          <p:cNvPr id="6" name="Рисунок 5"/>
          <p:cNvPicPr>
            <a:picLocks noChangeAspect="1"/>
          </p:cNvPicPr>
          <p:nvPr/>
        </p:nvPicPr>
        <p:blipFill>
          <a:blip r:embed="rId4" cstate="print"/>
          <a:stretch>
            <a:fillRect/>
          </a:stretch>
        </p:blipFill>
        <p:spPr>
          <a:xfrm>
            <a:off x="655093" y="1160059"/>
            <a:ext cx="3480179" cy="1624084"/>
          </a:xfrm>
          <a:prstGeom prst="rect">
            <a:avLst/>
          </a:prstGeom>
        </p:spPr>
      </p:pic>
      <p:sp>
        <p:nvSpPr>
          <p:cNvPr id="7" name="Прямоугольник 6"/>
          <p:cNvSpPr/>
          <p:nvPr/>
        </p:nvSpPr>
        <p:spPr>
          <a:xfrm flipH="1">
            <a:off x="1037230" y="286603"/>
            <a:ext cx="5459104" cy="369332"/>
          </a:xfrm>
          <a:prstGeom prst="rect">
            <a:avLst/>
          </a:prstGeom>
        </p:spPr>
        <p:txBody>
          <a:bodyPr wrap="square">
            <a:spAutoFit/>
          </a:bodyPr>
          <a:lstStyle/>
          <a:p>
            <a:r>
              <a:rPr lang="ru-RU" b="1" dirty="0" smtClean="0">
                <a:solidFill>
                  <a:srgbClr val="0070C0"/>
                </a:solidFill>
                <a:latin typeface="Times New Roman" panose="02020603050405020304" pitchFamily="18" charset="0"/>
                <a:cs typeface="Times New Roman" panose="02020603050405020304" pitchFamily="18" charset="0"/>
              </a:rPr>
              <a:t>Этапы реализации проекта:</a:t>
            </a:r>
            <a:endParaRPr lang="ru-RU" dirty="0"/>
          </a:p>
        </p:txBody>
      </p:sp>
    </p:spTree>
    <p:extLst>
      <p:ext uri="{BB962C8B-B14F-4D97-AF65-F5344CB8AC3E}">
        <p14:creationId xmlns:p14="http://schemas.microsoft.com/office/powerpoint/2010/main" xmlns="" val="32435560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23900" y="66676"/>
            <a:ext cx="8763000" cy="5315221"/>
          </a:xfrm>
        </p:spPr>
        <p:txBody>
          <a:bodyPr/>
          <a:lstStyle/>
          <a:p>
            <a:pPr algn="l">
              <a:lnSpc>
                <a:spcPct val="150000"/>
              </a:lnSpc>
            </a:pPr>
            <a:r>
              <a:rPr lang="ru-RU" sz="2000" b="1" dirty="0" smtClean="0">
                <a:solidFill>
                  <a:srgbClr val="0070C0"/>
                </a:solidFill>
                <a:latin typeface="Times New Roman" panose="02020603050405020304" pitchFamily="18" charset="0"/>
                <a:cs typeface="Times New Roman" panose="02020603050405020304" pitchFamily="18" charset="0"/>
              </a:rPr>
              <a:t>					</a:t>
            </a:r>
            <a:r>
              <a:rPr lang="ru-RU" sz="3200" b="1" dirty="0" smtClean="0">
                <a:solidFill>
                  <a:srgbClr val="0070C0"/>
                </a:solidFill>
                <a:latin typeface="Times New Roman" panose="02020603050405020304" pitchFamily="18" charset="0"/>
                <a:cs typeface="Times New Roman" panose="02020603050405020304" pitchFamily="18" charset="0"/>
              </a:rPr>
              <a:t>2 </a:t>
            </a:r>
            <a:r>
              <a:rPr lang="ru-RU" sz="3200" b="1" dirty="0">
                <a:solidFill>
                  <a:srgbClr val="0070C0"/>
                </a:solidFill>
                <a:latin typeface="Times New Roman" panose="02020603050405020304" pitchFamily="18" charset="0"/>
                <a:cs typeface="Times New Roman" panose="02020603050405020304" pitchFamily="18" charset="0"/>
              </a:rPr>
              <a:t>этап - Основной этап:</a:t>
            </a:r>
            <a:r>
              <a:rPr lang="ru-RU" sz="1400" dirty="0">
                <a:solidFill>
                  <a:schemeClr val="tx1"/>
                </a:solidFill>
                <a:latin typeface="Times New Roman" panose="02020603050405020304" pitchFamily="18" charset="0"/>
                <a:cs typeface="Times New Roman" panose="02020603050405020304" pitchFamily="18" charset="0"/>
              </a:rPr>
              <a:t/>
            </a:r>
            <a:br>
              <a:rPr lang="ru-RU" sz="1400" dirty="0">
                <a:solidFill>
                  <a:schemeClr val="tx1"/>
                </a:solidFill>
                <a:latin typeface="Times New Roman" panose="02020603050405020304" pitchFamily="18" charset="0"/>
                <a:cs typeface="Times New Roman" panose="02020603050405020304" pitchFamily="18" charset="0"/>
              </a:rPr>
            </a:br>
            <a:r>
              <a:rPr lang="ru-RU" sz="1400" dirty="0" smtClean="0">
                <a:solidFill>
                  <a:schemeClr val="tx1"/>
                </a:solidFill>
                <a:latin typeface="Times New Roman" panose="02020603050405020304" pitchFamily="18" charset="0"/>
                <a:cs typeface="Times New Roman" panose="02020603050405020304" pitchFamily="18" charset="0"/>
              </a:rPr>
              <a:t/>
            </a:r>
            <a:br>
              <a:rPr lang="ru-RU" sz="1400" dirty="0" smtClean="0">
                <a:solidFill>
                  <a:schemeClr val="tx1"/>
                </a:solidFill>
                <a:latin typeface="Times New Roman" panose="02020603050405020304" pitchFamily="18" charset="0"/>
                <a:cs typeface="Times New Roman" panose="02020603050405020304" pitchFamily="18" charset="0"/>
              </a:rPr>
            </a:br>
            <a:r>
              <a:rPr lang="ru-RU" sz="1600" dirty="0" smtClean="0">
                <a:solidFill>
                  <a:schemeClr val="tx1"/>
                </a:solidFill>
                <a:latin typeface="Times New Roman" panose="02020603050405020304" pitchFamily="18" charset="0"/>
                <a:cs typeface="Times New Roman" panose="02020603050405020304" pitchFamily="18" charset="0"/>
              </a:rPr>
              <a:t>- Дидактические </a:t>
            </a:r>
            <a:r>
              <a:rPr lang="ru-RU" sz="1600" dirty="0">
                <a:solidFill>
                  <a:schemeClr val="tx1"/>
                </a:solidFill>
                <a:latin typeface="Times New Roman" panose="02020603050405020304" pitchFamily="18" charset="0"/>
                <a:cs typeface="Times New Roman" panose="02020603050405020304" pitchFamily="18" charset="0"/>
              </a:rPr>
              <a:t>игры: «Подскажи словечко», «Угадай кто это</a:t>
            </a:r>
            <a:r>
              <a:rPr lang="ru-RU" sz="1600" dirty="0" smtClean="0">
                <a:solidFill>
                  <a:schemeClr val="tx1"/>
                </a:solidFill>
                <a:latin typeface="Times New Roman" panose="02020603050405020304" pitchFamily="18" charset="0"/>
                <a:cs typeface="Times New Roman" panose="02020603050405020304" pitchFamily="18" charset="0"/>
              </a:rPr>
              <a:t>?»</a:t>
            </a:r>
            <a:br>
              <a:rPr lang="ru-RU" sz="1600" dirty="0" smtClean="0">
                <a:solidFill>
                  <a:schemeClr val="tx1"/>
                </a:solidFill>
                <a:latin typeface="Times New Roman" panose="02020603050405020304" pitchFamily="18" charset="0"/>
                <a:cs typeface="Times New Roman" panose="02020603050405020304" pitchFamily="18" charset="0"/>
              </a:rPr>
            </a:br>
            <a:r>
              <a:rPr lang="ru-RU" sz="1600" dirty="0" smtClean="0">
                <a:solidFill>
                  <a:schemeClr val="tx1"/>
                </a:solidFill>
                <a:latin typeface="Times New Roman" panose="02020603050405020304" pitchFamily="18" charset="0"/>
                <a:cs typeface="Times New Roman" panose="02020603050405020304" pitchFamily="18" charset="0"/>
              </a:rPr>
              <a:t> </a:t>
            </a:r>
            <a:r>
              <a:rPr lang="ru-RU" sz="1600" dirty="0">
                <a:solidFill>
                  <a:schemeClr val="tx1"/>
                </a:solidFill>
                <a:latin typeface="Times New Roman" panose="02020603050405020304" pitchFamily="18" charset="0"/>
                <a:cs typeface="Times New Roman" panose="02020603050405020304" pitchFamily="18" charset="0"/>
              </a:rPr>
              <a:t>«Магазин игрушек», «Кто больше расскажет о профессии</a:t>
            </a:r>
            <a:r>
              <a:rPr lang="ru-RU" sz="1600" dirty="0" smtClean="0">
                <a:solidFill>
                  <a:schemeClr val="tx1"/>
                </a:solidFill>
                <a:latin typeface="Times New Roman" panose="02020603050405020304" pitchFamily="18" charset="0"/>
                <a:cs typeface="Times New Roman" panose="02020603050405020304" pitchFamily="18" charset="0"/>
              </a:rPr>
              <a:t>!» </a:t>
            </a:r>
            <a:br>
              <a:rPr lang="ru-RU" sz="1600" dirty="0" smtClean="0">
                <a:solidFill>
                  <a:schemeClr val="tx1"/>
                </a:solidFill>
                <a:latin typeface="Times New Roman" panose="02020603050405020304" pitchFamily="18" charset="0"/>
                <a:cs typeface="Times New Roman" panose="02020603050405020304" pitchFamily="18" charset="0"/>
              </a:rPr>
            </a:br>
            <a:r>
              <a:rPr lang="ru-RU" sz="1600" dirty="0" smtClean="0">
                <a:solidFill>
                  <a:schemeClr val="tx1"/>
                </a:solidFill>
                <a:latin typeface="Times New Roman" panose="02020603050405020304" pitchFamily="18" charset="0"/>
                <a:cs typeface="Times New Roman" panose="02020603050405020304" pitchFamily="18" charset="0"/>
              </a:rPr>
              <a:t>«</a:t>
            </a:r>
            <a:r>
              <a:rPr lang="ru-RU" sz="1600" dirty="0">
                <a:solidFill>
                  <a:schemeClr val="tx1"/>
                </a:solidFill>
                <a:latin typeface="Times New Roman" panose="02020603050405020304" pitchFamily="18" charset="0"/>
                <a:cs typeface="Times New Roman" panose="02020603050405020304" pitchFamily="18" charset="0"/>
              </a:rPr>
              <a:t>Угадайте, что я делаю?», «Что сначала, что потом</a:t>
            </a:r>
            <a:r>
              <a:rPr lang="ru-RU" sz="1600" dirty="0" smtClean="0">
                <a:solidFill>
                  <a:schemeClr val="tx1"/>
                </a:solidFill>
                <a:latin typeface="Times New Roman" panose="02020603050405020304" pitchFamily="18" charset="0"/>
                <a:cs typeface="Times New Roman" panose="02020603050405020304" pitchFamily="18" charset="0"/>
              </a:rPr>
              <a:t>?» </a:t>
            </a:r>
            <a:br>
              <a:rPr lang="ru-RU" sz="1600" dirty="0" smtClean="0">
                <a:solidFill>
                  <a:schemeClr val="tx1"/>
                </a:solidFill>
                <a:latin typeface="Times New Roman" panose="02020603050405020304" pitchFamily="18" charset="0"/>
                <a:cs typeface="Times New Roman" panose="02020603050405020304" pitchFamily="18" charset="0"/>
              </a:rPr>
            </a:br>
            <a:r>
              <a:rPr lang="ru-RU" sz="1600" dirty="0" smtClean="0">
                <a:solidFill>
                  <a:schemeClr val="tx1"/>
                </a:solidFill>
                <a:latin typeface="Times New Roman" panose="02020603050405020304" pitchFamily="18" charset="0"/>
                <a:cs typeface="Times New Roman" panose="02020603050405020304" pitchFamily="18" charset="0"/>
              </a:rPr>
              <a:t>«</a:t>
            </a:r>
            <a:r>
              <a:rPr lang="ru-RU" sz="1600" dirty="0">
                <a:solidFill>
                  <a:schemeClr val="tx1"/>
                </a:solidFill>
                <a:latin typeface="Times New Roman" panose="02020603050405020304" pitchFamily="18" charset="0"/>
                <a:cs typeface="Times New Roman" panose="02020603050405020304" pitchFamily="18" charset="0"/>
              </a:rPr>
              <a:t>Где можно </a:t>
            </a:r>
            <a:r>
              <a:rPr lang="ru-RU" sz="1600" dirty="0" smtClean="0">
                <a:solidFill>
                  <a:schemeClr val="tx1"/>
                </a:solidFill>
                <a:latin typeface="Times New Roman" panose="02020603050405020304" pitchFamily="18" charset="0"/>
                <a:cs typeface="Times New Roman" panose="02020603050405020304" pitchFamily="18" charset="0"/>
              </a:rPr>
              <a:t>это купить?», </a:t>
            </a:r>
            <a:r>
              <a:rPr lang="ru-RU" sz="1600" dirty="0">
                <a:solidFill>
                  <a:schemeClr val="tx1"/>
                </a:solidFill>
                <a:latin typeface="Times New Roman" panose="02020603050405020304" pitchFamily="18" charset="0"/>
                <a:cs typeface="Times New Roman" panose="02020603050405020304" pitchFamily="18" charset="0"/>
              </a:rPr>
              <a:t>«Назови профессию</a:t>
            </a:r>
            <a:r>
              <a:rPr lang="ru-RU" sz="1600" dirty="0" smtClean="0">
                <a:solidFill>
                  <a:schemeClr val="tx1"/>
                </a:solidFill>
                <a:latin typeface="Times New Roman" panose="02020603050405020304" pitchFamily="18" charset="0"/>
                <a:cs typeface="Times New Roman" panose="02020603050405020304" pitchFamily="18" charset="0"/>
              </a:rPr>
              <a:t>»</a:t>
            </a:r>
            <a:br>
              <a:rPr lang="ru-RU" sz="1600" dirty="0" smtClean="0">
                <a:solidFill>
                  <a:schemeClr val="tx1"/>
                </a:solidFill>
                <a:latin typeface="Times New Roman" panose="02020603050405020304" pitchFamily="18" charset="0"/>
                <a:cs typeface="Times New Roman" panose="02020603050405020304" pitchFamily="18" charset="0"/>
              </a:rPr>
            </a:br>
            <a:r>
              <a:rPr lang="ru-RU" sz="1600" dirty="0" smtClean="0">
                <a:solidFill>
                  <a:schemeClr val="tx1"/>
                </a:solidFill>
                <a:latin typeface="Times New Roman" panose="02020603050405020304" pitchFamily="18" charset="0"/>
                <a:cs typeface="Times New Roman" panose="02020603050405020304" pitchFamily="18" charset="0"/>
              </a:rPr>
              <a:t>«</a:t>
            </a:r>
            <a:r>
              <a:rPr lang="ru-RU" sz="1600" dirty="0">
                <a:solidFill>
                  <a:schemeClr val="tx1"/>
                </a:solidFill>
                <a:latin typeface="Times New Roman" panose="02020603050405020304" pitchFamily="18" charset="0"/>
                <a:cs typeface="Times New Roman" panose="02020603050405020304" pitchFamily="18" charset="0"/>
              </a:rPr>
              <a:t>Кому, что нужно для работы</a:t>
            </a:r>
            <a:r>
              <a:rPr lang="ru-RU" sz="1600" dirty="0" smtClean="0">
                <a:solidFill>
                  <a:schemeClr val="tx1"/>
                </a:solidFill>
                <a:latin typeface="Times New Roman" panose="02020603050405020304" pitchFamily="18" charset="0"/>
                <a:cs typeface="Times New Roman" panose="02020603050405020304" pitchFamily="18" charset="0"/>
              </a:rPr>
              <a:t>», «</a:t>
            </a:r>
            <a:r>
              <a:rPr lang="ru-RU" sz="1600" dirty="0">
                <a:solidFill>
                  <a:schemeClr val="tx1"/>
                </a:solidFill>
                <a:latin typeface="Times New Roman" panose="02020603050405020304" pitchFamily="18" charset="0"/>
                <a:cs typeface="Times New Roman" panose="02020603050405020304" pitchFamily="18" charset="0"/>
              </a:rPr>
              <a:t>Угадай профессию</a:t>
            </a:r>
            <a:r>
              <a:rPr lang="ru-RU" sz="1600" dirty="0" smtClean="0">
                <a:solidFill>
                  <a:schemeClr val="tx1"/>
                </a:solidFill>
                <a:latin typeface="Times New Roman" panose="02020603050405020304" pitchFamily="18" charset="0"/>
                <a:cs typeface="Times New Roman" panose="02020603050405020304" pitchFamily="18" charset="0"/>
              </a:rPr>
              <a:t>»</a:t>
            </a:r>
            <a:br>
              <a:rPr lang="ru-RU" sz="1600" dirty="0" smtClean="0">
                <a:solidFill>
                  <a:schemeClr val="tx1"/>
                </a:solidFill>
                <a:latin typeface="Times New Roman" panose="02020603050405020304" pitchFamily="18" charset="0"/>
                <a:cs typeface="Times New Roman" panose="02020603050405020304" pitchFamily="18" charset="0"/>
              </a:rPr>
            </a:br>
            <a:r>
              <a:rPr lang="ru-RU" sz="1600" dirty="0" smtClean="0">
                <a:solidFill>
                  <a:schemeClr val="tx1"/>
                </a:solidFill>
                <a:latin typeface="Times New Roman" panose="02020603050405020304" pitchFamily="18" charset="0"/>
                <a:cs typeface="Times New Roman" panose="02020603050405020304" pitchFamily="18" charset="0"/>
              </a:rPr>
              <a:t> </a:t>
            </a:r>
            <a:r>
              <a:rPr lang="ru-RU" sz="1600" dirty="0">
                <a:solidFill>
                  <a:schemeClr val="tx1"/>
                </a:solidFill>
                <a:latin typeface="Times New Roman" panose="02020603050405020304" pitchFamily="18" charset="0"/>
                <a:cs typeface="Times New Roman" panose="02020603050405020304" pitchFamily="18" charset="0"/>
              </a:rPr>
              <a:t>«Профессии людей</a:t>
            </a:r>
            <a:r>
              <a:rPr lang="ru-RU" sz="1600" dirty="0" smtClean="0">
                <a:solidFill>
                  <a:schemeClr val="tx1"/>
                </a:solidFill>
                <a:latin typeface="Times New Roman" panose="02020603050405020304" pitchFamily="18" charset="0"/>
                <a:cs typeface="Times New Roman" panose="02020603050405020304" pitchFamily="18" charset="0"/>
              </a:rPr>
              <a:t>», «</a:t>
            </a:r>
            <a:r>
              <a:rPr lang="ru-RU" sz="1600" dirty="0">
                <a:solidFill>
                  <a:schemeClr val="tx1"/>
                </a:solidFill>
                <a:latin typeface="Times New Roman" panose="02020603050405020304" pitchFamily="18" charset="0"/>
                <a:cs typeface="Times New Roman" panose="02020603050405020304" pitchFamily="18" charset="0"/>
              </a:rPr>
              <a:t>Кому без них не обойтись», </a:t>
            </a:r>
            <a:r>
              <a:rPr lang="ru-RU" sz="1600" dirty="0" smtClean="0">
                <a:solidFill>
                  <a:schemeClr val="tx1"/>
                </a:solidFill>
                <a:latin typeface="Times New Roman" panose="02020603050405020304" pitchFamily="18" charset="0"/>
                <a:cs typeface="Times New Roman" panose="02020603050405020304" pitchFamily="18" charset="0"/>
              </a:rPr>
              <a:t>«</a:t>
            </a:r>
            <a:r>
              <a:rPr lang="ru-RU" sz="1600" dirty="0">
                <a:solidFill>
                  <a:schemeClr val="tx1"/>
                </a:solidFill>
                <a:latin typeface="Times New Roman" panose="02020603050405020304" pitchFamily="18" charset="0"/>
                <a:cs typeface="Times New Roman" panose="02020603050405020304" pitchFamily="18" charset="0"/>
              </a:rPr>
              <a:t>Кто, что делает</a:t>
            </a:r>
            <a:r>
              <a:rPr lang="ru-RU" sz="1600" dirty="0" smtClean="0">
                <a:solidFill>
                  <a:schemeClr val="tx1"/>
                </a:solidFill>
                <a:latin typeface="Times New Roman" panose="02020603050405020304" pitchFamily="18" charset="0"/>
                <a:cs typeface="Times New Roman" panose="02020603050405020304" pitchFamily="18" charset="0"/>
              </a:rPr>
              <a:t>?»</a:t>
            </a:r>
            <a:br>
              <a:rPr lang="ru-RU" sz="1600" dirty="0" smtClean="0">
                <a:solidFill>
                  <a:schemeClr val="tx1"/>
                </a:solidFill>
                <a:latin typeface="Times New Roman" panose="02020603050405020304" pitchFamily="18" charset="0"/>
                <a:cs typeface="Times New Roman" panose="02020603050405020304" pitchFamily="18" charset="0"/>
              </a:rPr>
            </a:br>
            <a:r>
              <a:rPr lang="ru-RU" sz="1600" dirty="0" smtClean="0">
                <a:solidFill>
                  <a:schemeClr val="tx1"/>
                </a:solidFill>
                <a:latin typeface="Times New Roman" panose="02020603050405020304" pitchFamily="18" charset="0"/>
                <a:cs typeface="Times New Roman" panose="02020603050405020304" pitchFamily="18" charset="0"/>
              </a:rPr>
              <a:t>«</a:t>
            </a:r>
            <a:r>
              <a:rPr lang="ru-RU" sz="1600" dirty="0">
                <a:solidFill>
                  <a:schemeClr val="tx1"/>
                </a:solidFill>
                <a:latin typeface="Times New Roman" panose="02020603050405020304" pitchFamily="18" charset="0"/>
                <a:cs typeface="Times New Roman" panose="02020603050405020304" pitchFamily="18" charset="0"/>
              </a:rPr>
              <a:t>Что делают этим предметом», «Что расскажет предмет</a:t>
            </a:r>
            <a:r>
              <a:rPr lang="ru-RU" sz="1600" dirty="0" smtClean="0">
                <a:solidFill>
                  <a:schemeClr val="tx1"/>
                </a:solidFill>
                <a:latin typeface="Times New Roman" panose="02020603050405020304" pitchFamily="18" charset="0"/>
                <a:cs typeface="Times New Roman" panose="02020603050405020304" pitchFamily="18" charset="0"/>
              </a:rPr>
              <a:t>»</a:t>
            </a:r>
            <a:br>
              <a:rPr lang="ru-RU" sz="1600" dirty="0" smtClean="0">
                <a:solidFill>
                  <a:schemeClr val="tx1"/>
                </a:solidFill>
                <a:latin typeface="Times New Roman" panose="02020603050405020304" pitchFamily="18" charset="0"/>
                <a:cs typeface="Times New Roman" panose="02020603050405020304" pitchFamily="18" charset="0"/>
              </a:rPr>
            </a:br>
            <a:r>
              <a:rPr lang="ru-RU" sz="1600" dirty="0" smtClean="0">
                <a:solidFill>
                  <a:schemeClr val="tx1"/>
                </a:solidFill>
                <a:latin typeface="Times New Roman" panose="02020603050405020304" pitchFamily="18" charset="0"/>
                <a:cs typeface="Times New Roman" panose="02020603050405020304" pitchFamily="18" charset="0"/>
              </a:rPr>
              <a:t>«</a:t>
            </a:r>
            <a:r>
              <a:rPr lang="ru-RU" sz="1600" dirty="0">
                <a:solidFill>
                  <a:schemeClr val="tx1"/>
                </a:solidFill>
                <a:latin typeface="Times New Roman" panose="02020603050405020304" pitchFamily="18" charset="0"/>
                <a:cs typeface="Times New Roman" panose="02020603050405020304" pitchFamily="18" charset="0"/>
              </a:rPr>
              <a:t>Профессия и потребности человека»</a:t>
            </a:r>
            <a:r>
              <a:rPr lang="ru-RU" sz="1400" dirty="0">
                <a:solidFill>
                  <a:schemeClr val="tx1"/>
                </a:solidFill>
                <a:latin typeface="Times New Roman" panose="02020603050405020304" pitchFamily="18" charset="0"/>
                <a:cs typeface="Times New Roman" panose="02020603050405020304" pitchFamily="18" charset="0"/>
              </a:rPr>
              <a:t/>
            </a:r>
            <a:br>
              <a:rPr lang="ru-RU" sz="1400" dirty="0">
                <a:solidFill>
                  <a:schemeClr val="tx1"/>
                </a:solidFill>
                <a:latin typeface="Times New Roman" panose="02020603050405020304" pitchFamily="18" charset="0"/>
                <a:cs typeface="Times New Roman" panose="02020603050405020304" pitchFamily="18" charset="0"/>
              </a:rPr>
            </a:br>
            <a:endParaRPr lang="ru-RU" dirty="0"/>
          </a:p>
        </p:txBody>
      </p:sp>
      <p:pic>
        <p:nvPicPr>
          <p:cNvPr id="5" name="Рисунок 4"/>
          <p:cNvPicPr>
            <a:picLocks noChangeAspect="1"/>
          </p:cNvPicPr>
          <p:nvPr/>
        </p:nvPicPr>
        <p:blipFill>
          <a:blip r:embed="rId2" cstate="print"/>
          <a:stretch>
            <a:fillRect/>
          </a:stretch>
        </p:blipFill>
        <p:spPr>
          <a:xfrm>
            <a:off x="6713013" y="1015909"/>
            <a:ext cx="3080792" cy="2053861"/>
          </a:xfrm>
          <a:prstGeom prst="rect">
            <a:avLst/>
          </a:prstGeom>
        </p:spPr>
      </p:pic>
      <p:pic>
        <p:nvPicPr>
          <p:cNvPr id="7" name="Рисунок 6"/>
          <p:cNvPicPr>
            <a:picLocks noChangeAspect="1"/>
          </p:cNvPicPr>
          <p:nvPr/>
        </p:nvPicPr>
        <p:blipFill>
          <a:blip r:embed="rId3" cstate="print"/>
          <a:stretch>
            <a:fillRect/>
          </a:stretch>
        </p:blipFill>
        <p:spPr>
          <a:xfrm>
            <a:off x="5669280" y="3730860"/>
            <a:ext cx="3485942" cy="2565436"/>
          </a:xfrm>
          <a:prstGeom prst="rect">
            <a:avLst/>
          </a:prstGeom>
        </p:spPr>
      </p:pic>
      <p:pic>
        <p:nvPicPr>
          <p:cNvPr id="9" name="Рисунок 8"/>
          <p:cNvPicPr>
            <a:picLocks noChangeAspect="1"/>
          </p:cNvPicPr>
          <p:nvPr/>
        </p:nvPicPr>
        <p:blipFill>
          <a:blip r:embed="rId4" cstate="print"/>
          <a:stretch>
            <a:fillRect/>
          </a:stretch>
        </p:blipFill>
        <p:spPr>
          <a:xfrm>
            <a:off x="1197053" y="4114800"/>
            <a:ext cx="3358548" cy="2504462"/>
          </a:xfrm>
          <a:prstGeom prst="rect">
            <a:avLst/>
          </a:prstGeom>
        </p:spPr>
      </p:pic>
    </p:spTree>
    <p:extLst>
      <p:ext uri="{BB962C8B-B14F-4D97-AF65-F5344CB8AC3E}">
        <p14:creationId xmlns:p14="http://schemas.microsoft.com/office/powerpoint/2010/main" xmlns="" val="28933409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23583" y="395785"/>
            <a:ext cx="7902053" cy="3057100"/>
          </a:xfrm>
        </p:spPr>
        <p:txBody>
          <a:bodyPr/>
          <a:lstStyle/>
          <a:p>
            <a:pPr algn="l"/>
            <a:r>
              <a:rPr lang="ru-RU" sz="2000" b="1" dirty="0" smtClean="0">
                <a:solidFill>
                  <a:srgbClr val="0070C0"/>
                </a:solidFill>
                <a:latin typeface="Times New Roman" panose="02020603050405020304" pitchFamily="18" charset="0"/>
                <a:cs typeface="Times New Roman" panose="02020603050405020304" pitchFamily="18" charset="0"/>
              </a:rPr>
              <a:t>					</a:t>
            </a:r>
            <a:r>
              <a:rPr lang="ru-RU" sz="3200" b="1" dirty="0" smtClean="0">
                <a:solidFill>
                  <a:srgbClr val="0070C0"/>
                </a:solidFill>
                <a:latin typeface="Times New Roman" panose="02020603050405020304" pitchFamily="18" charset="0"/>
                <a:cs typeface="Times New Roman" panose="02020603050405020304" pitchFamily="18" charset="0"/>
              </a:rPr>
              <a:t>2 </a:t>
            </a:r>
            <a:r>
              <a:rPr lang="ru-RU" sz="3200" b="1" dirty="0">
                <a:solidFill>
                  <a:srgbClr val="0070C0"/>
                </a:solidFill>
                <a:latin typeface="Times New Roman" panose="02020603050405020304" pitchFamily="18" charset="0"/>
                <a:cs typeface="Times New Roman" panose="02020603050405020304" pitchFamily="18" charset="0"/>
              </a:rPr>
              <a:t>этап - Основной этап</a:t>
            </a:r>
            <a:r>
              <a:rPr lang="ru-RU" sz="3200" b="1" dirty="0" smtClean="0">
                <a:solidFill>
                  <a:srgbClr val="0070C0"/>
                </a:solidFill>
                <a:latin typeface="Times New Roman" panose="02020603050405020304" pitchFamily="18" charset="0"/>
                <a:cs typeface="Times New Roman" panose="02020603050405020304" pitchFamily="18" charset="0"/>
              </a:rPr>
              <a:t>:</a:t>
            </a:r>
            <a:r>
              <a:rPr lang="ru-RU" sz="1400" dirty="0">
                <a:solidFill>
                  <a:schemeClr val="tx1"/>
                </a:solidFill>
                <a:latin typeface="Times New Roman" panose="02020603050405020304" pitchFamily="18" charset="0"/>
                <a:cs typeface="Times New Roman" panose="02020603050405020304" pitchFamily="18" charset="0"/>
              </a:rPr>
              <a:t/>
            </a:r>
            <a:br>
              <a:rPr lang="ru-RU" sz="1400" dirty="0">
                <a:solidFill>
                  <a:schemeClr val="tx1"/>
                </a:solidFill>
                <a:latin typeface="Times New Roman" panose="02020603050405020304" pitchFamily="18" charset="0"/>
                <a:cs typeface="Times New Roman" panose="02020603050405020304" pitchFamily="18" charset="0"/>
              </a:rPr>
            </a:br>
            <a:r>
              <a:rPr lang="ru-RU" sz="1800" dirty="0" smtClean="0">
                <a:solidFill>
                  <a:schemeClr val="tx1"/>
                </a:solidFill>
                <a:latin typeface="Times New Roman" panose="02020603050405020304" pitchFamily="18" charset="0"/>
                <a:cs typeface="Times New Roman" panose="02020603050405020304" pitchFamily="18" charset="0"/>
              </a:rPr>
              <a:t>- Сюжетно-ролевые игры.</a:t>
            </a:r>
            <a:br>
              <a:rPr lang="ru-RU" sz="1800" dirty="0" smtClean="0">
                <a:solidFill>
                  <a:schemeClr val="tx1"/>
                </a:solidFill>
                <a:latin typeface="Times New Roman" panose="02020603050405020304" pitchFamily="18" charset="0"/>
                <a:cs typeface="Times New Roman" panose="02020603050405020304" pitchFamily="18" charset="0"/>
              </a:rPr>
            </a:br>
            <a:r>
              <a:rPr lang="ru-RU" sz="1800" dirty="0" smtClean="0">
                <a:solidFill>
                  <a:schemeClr val="tx1"/>
                </a:solidFill>
                <a:latin typeface="Times New Roman" panose="02020603050405020304" pitchFamily="18" charset="0"/>
                <a:cs typeface="Times New Roman" panose="02020603050405020304" pitchFamily="18" charset="0"/>
              </a:rPr>
              <a:t>- Чтение </a:t>
            </a:r>
            <a:r>
              <a:rPr lang="ru-RU" sz="1800" dirty="0">
                <a:solidFill>
                  <a:schemeClr val="tx1"/>
                </a:solidFill>
                <a:latin typeface="Times New Roman" panose="02020603050405020304" pitchFamily="18" charset="0"/>
                <a:cs typeface="Times New Roman" panose="02020603050405020304" pitchFamily="18" charset="0"/>
              </a:rPr>
              <a:t>художественной и познавательной литературы.</a:t>
            </a:r>
            <a:br>
              <a:rPr lang="ru-RU" sz="1800" dirty="0">
                <a:solidFill>
                  <a:schemeClr val="tx1"/>
                </a:solidFill>
                <a:latin typeface="Times New Roman" panose="02020603050405020304" pitchFamily="18" charset="0"/>
                <a:cs typeface="Times New Roman" panose="02020603050405020304" pitchFamily="18" charset="0"/>
              </a:rPr>
            </a:br>
            <a:r>
              <a:rPr lang="ru-RU" sz="1800" dirty="0" smtClean="0">
                <a:solidFill>
                  <a:schemeClr val="tx1"/>
                </a:solidFill>
                <a:latin typeface="Times New Roman" panose="02020603050405020304" pitchFamily="18" charset="0"/>
                <a:cs typeface="Times New Roman" panose="02020603050405020304" pitchFamily="18" charset="0"/>
              </a:rPr>
              <a:t>- Просмотр </a:t>
            </a:r>
            <a:r>
              <a:rPr lang="ru-RU" sz="1800" dirty="0">
                <a:solidFill>
                  <a:schemeClr val="tx1"/>
                </a:solidFill>
                <a:latin typeface="Times New Roman" panose="02020603050405020304" pitchFamily="18" charset="0"/>
                <a:cs typeface="Times New Roman" panose="02020603050405020304" pitchFamily="18" charset="0"/>
              </a:rPr>
              <a:t>мультфильма «Уроки тётушки Совы».</a:t>
            </a:r>
            <a:br>
              <a:rPr lang="ru-RU" sz="1800" dirty="0">
                <a:solidFill>
                  <a:schemeClr val="tx1"/>
                </a:solidFill>
                <a:latin typeface="Times New Roman" panose="02020603050405020304" pitchFamily="18" charset="0"/>
                <a:cs typeface="Times New Roman" panose="02020603050405020304" pitchFamily="18" charset="0"/>
              </a:rPr>
            </a:br>
            <a:r>
              <a:rPr lang="ru-RU" sz="1800" dirty="0" smtClean="0">
                <a:solidFill>
                  <a:schemeClr val="tx1"/>
                </a:solidFill>
                <a:latin typeface="Times New Roman" panose="02020603050405020304" pitchFamily="18" charset="0"/>
                <a:cs typeface="Times New Roman" panose="02020603050405020304" pitchFamily="18" charset="0"/>
              </a:rPr>
              <a:t>- Пополнение </a:t>
            </a:r>
            <a:r>
              <a:rPr lang="ru-RU" sz="1800" dirty="0">
                <a:solidFill>
                  <a:schemeClr val="tx1"/>
                </a:solidFill>
                <a:latin typeface="Times New Roman" panose="02020603050405020304" pitchFamily="18" charset="0"/>
                <a:cs typeface="Times New Roman" panose="02020603050405020304" pitchFamily="18" charset="0"/>
              </a:rPr>
              <a:t>библиотеки и «полочки умных книг» новыми </a:t>
            </a:r>
            <a:r>
              <a:rPr lang="ru-RU" sz="1800" dirty="0" smtClean="0">
                <a:solidFill>
                  <a:schemeClr val="tx1"/>
                </a:solidFill>
                <a:latin typeface="Times New Roman" panose="02020603050405020304" pitchFamily="18" charset="0"/>
                <a:cs typeface="Times New Roman" panose="02020603050405020304" pitchFamily="18" charset="0"/>
              </a:rPr>
              <a:t/>
            </a:r>
            <a:br>
              <a:rPr lang="ru-RU" sz="1800" dirty="0" smtClean="0">
                <a:solidFill>
                  <a:schemeClr val="tx1"/>
                </a:solidFill>
                <a:latin typeface="Times New Roman" panose="02020603050405020304" pitchFamily="18" charset="0"/>
                <a:cs typeface="Times New Roman" panose="02020603050405020304" pitchFamily="18" charset="0"/>
              </a:rPr>
            </a:br>
            <a:r>
              <a:rPr lang="ru-RU" sz="1800" dirty="0" smtClean="0">
                <a:solidFill>
                  <a:schemeClr val="tx1"/>
                </a:solidFill>
                <a:latin typeface="Times New Roman" panose="02020603050405020304" pitchFamily="18" charset="0"/>
                <a:cs typeface="Times New Roman" panose="02020603050405020304" pitchFamily="18" charset="0"/>
              </a:rPr>
              <a:t>энциклопедиями</a:t>
            </a:r>
            <a:r>
              <a:rPr lang="ru-RU" sz="1800" dirty="0">
                <a:solidFill>
                  <a:schemeClr val="tx1"/>
                </a:solidFill>
                <a:latin typeface="Times New Roman" panose="02020603050405020304" pitchFamily="18" charset="0"/>
                <a:cs typeface="Times New Roman" panose="02020603050405020304" pitchFamily="18" charset="0"/>
              </a:rPr>
              <a:t>, </a:t>
            </a:r>
            <a:r>
              <a:rPr lang="ru-RU" sz="1800" dirty="0" smtClean="0">
                <a:solidFill>
                  <a:schemeClr val="tx1"/>
                </a:solidFill>
                <a:latin typeface="Times New Roman" panose="02020603050405020304" pitchFamily="18" charset="0"/>
                <a:cs typeface="Times New Roman" panose="02020603050405020304" pitchFamily="18" charset="0"/>
              </a:rPr>
              <a:t>книгами, журналами по теме. </a:t>
            </a:r>
            <a:br>
              <a:rPr lang="ru-RU" sz="1800" dirty="0" smtClean="0">
                <a:solidFill>
                  <a:schemeClr val="tx1"/>
                </a:solidFill>
                <a:latin typeface="Times New Roman" panose="02020603050405020304" pitchFamily="18" charset="0"/>
                <a:cs typeface="Times New Roman" panose="02020603050405020304" pitchFamily="18" charset="0"/>
              </a:rPr>
            </a:br>
            <a:r>
              <a:rPr lang="ru-RU" sz="1800" dirty="0" smtClean="0">
                <a:solidFill>
                  <a:schemeClr val="tx1"/>
                </a:solidFill>
                <a:latin typeface="Times New Roman" panose="02020603050405020304" pitchFamily="18" charset="0"/>
                <a:cs typeface="Times New Roman" panose="02020603050405020304" pitchFamily="18" charset="0"/>
              </a:rPr>
              <a:t>- Изготовление </a:t>
            </a:r>
            <a:r>
              <a:rPr lang="ru-RU" sz="1800" dirty="0">
                <a:solidFill>
                  <a:schemeClr val="tx1"/>
                </a:solidFill>
                <a:latin typeface="Times New Roman" panose="02020603050405020304" pitchFamily="18" charset="0"/>
                <a:cs typeface="Times New Roman" panose="02020603050405020304" pitchFamily="18" charset="0"/>
              </a:rPr>
              <a:t>атрибутов для сюжетно-ролевых игр: «Супермаркет», </a:t>
            </a:r>
            <a:r>
              <a:rPr lang="ru-RU" sz="1800" dirty="0" smtClean="0">
                <a:solidFill>
                  <a:schemeClr val="tx1"/>
                </a:solidFill>
                <a:latin typeface="Times New Roman" panose="02020603050405020304" pitchFamily="18" charset="0"/>
                <a:cs typeface="Times New Roman" panose="02020603050405020304" pitchFamily="18" charset="0"/>
              </a:rPr>
              <a:t/>
            </a:r>
            <a:br>
              <a:rPr lang="ru-RU" sz="1800" dirty="0" smtClean="0">
                <a:solidFill>
                  <a:schemeClr val="tx1"/>
                </a:solidFill>
                <a:latin typeface="Times New Roman" panose="02020603050405020304" pitchFamily="18" charset="0"/>
                <a:cs typeface="Times New Roman" panose="02020603050405020304" pitchFamily="18" charset="0"/>
              </a:rPr>
            </a:br>
            <a:r>
              <a:rPr lang="ru-RU" sz="1800" dirty="0" smtClean="0">
                <a:solidFill>
                  <a:schemeClr val="tx1"/>
                </a:solidFill>
                <a:latin typeface="Times New Roman" panose="02020603050405020304" pitchFamily="18" charset="0"/>
                <a:cs typeface="Times New Roman" panose="02020603050405020304" pitchFamily="18" charset="0"/>
              </a:rPr>
              <a:t>«</a:t>
            </a:r>
            <a:r>
              <a:rPr lang="ru-RU" sz="1800" dirty="0">
                <a:solidFill>
                  <a:schemeClr val="tx1"/>
                </a:solidFill>
                <a:latin typeface="Times New Roman" panose="02020603050405020304" pitchFamily="18" charset="0"/>
                <a:cs typeface="Times New Roman" panose="02020603050405020304" pitchFamily="18" charset="0"/>
              </a:rPr>
              <a:t>Салон красоты», «ПДД», «Поликлиника», «Библиотека</a:t>
            </a:r>
            <a:r>
              <a:rPr lang="ru-RU" sz="1800" dirty="0" smtClean="0">
                <a:solidFill>
                  <a:schemeClr val="tx1"/>
                </a:solidFill>
                <a:latin typeface="Times New Roman" panose="02020603050405020304" pitchFamily="18" charset="0"/>
                <a:cs typeface="Times New Roman" panose="02020603050405020304" pitchFamily="18" charset="0"/>
              </a:rPr>
              <a:t>»</a:t>
            </a:r>
            <a:br>
              <a:rPr lang="ru-RU" sz="1800" dirty="0" smtClean="0">
                <a:solidFill>
                  <a:schemeClr val="tx1"/>
                </a:solidFill>
                <a:latin typeface="Times New Roman" panose="02020603050405020304" pitchFamily="18" charset="0"/>
                <a:cs typeface="Times New Roman" panose="02020603050405020304" pitchFamily="18" charset="0"/>
              </a:rPr>
            </a:br>
            <a:r>
              <a:rPr lang="ru-RU" sz="1800" dirty="0" smtClean="0">
                <a:solidFill>
                  <a:schemeClr val="tx1"/>
                </a:solidFill>
                <a:latin typeface="Times New Roman" panose="02020603050405020304" pitchFamily="18" charset="0"/>
                <a:cs typeface="Times New Roman" panose="02020603050405020304" pitchFamily="18" charset="0"/>
              </a:rPr>
              <a:t>- Экскурсии с детьми: Библиотека, Музей, Молочный комбинат,                                      Аптека, Магазин, </a:t>
            </a:r>
            <a:r>
              <a:rPr lang="ru-RU" sz="1800" dirty="0" err="1" smtClean="0">
                <a:solidFill>
                  <a:schemeClr val="tx1"/>
                </a:solidFill>
                <a:latin typeface="Times New Roman" panose="02020603050405020304" pitchFamily="18" charset="0"/>
                <a:cs typeface="Times New Roman" panose="02020603050405020304" pitchFamily="18" charset="0"/>
              </a:rPr>
              <a:t>П</a:t>
            </a:r>
            <a:r>
              <a:rPr lang="ru-RU" sz="1800" dirty="0" err="1" smtClean="0">
                <a:solidFill>
                  <a:schemeClr val="tx1"/>
                </a:solidFill>
                <a:latin typeface="Times New Roman" panose="02020603050405020304" pitchFamily="18" charset="0"/>
                <a:cs typeface="Times New Roman" panose="02020603050405020304" pitchFamily="18" charset="0"/>
              </a:rPr>
              <a:t>оликлинника</a:t>
            </a:r>
            <a:r>
              <a:rPr lang="ru-RU" sz="1800" dirty="0" smtClean="0">
                <a:solidFill>
                  <a:schemeClr val="tx1"/>
                </a:solidFill>
                <a:latin typeface="Times New Roman" panose="02020603050405020304" pitchFamily="18" charset="0"/>
                <a:cs typeface="Times New Roman" panose="02020603050405020304" pitchFamily="18" charset="0"/>
              </a:rPr>
              <a:t>, Хлебозавод</a:t>
            </a:r>
            <a:r>
              <a:rPr lang="ru-RU" sz="1800" dirty="0" smtClean="0">
                <a:solidFill>
                  <a:schemeClr val="tx1"/>
                </a:solidFill>
                <a:latin typeface="Times New Roman" panose="02020603050405020304" pitchFamily="18" charset="0"/>
                <a:cs typeface="Times New Roman" panose="02020603050405020304" pitchFamily="18" charset="0"/>
              </a:rPr>
              <a:t/>
            </a:r>
            <a:br>
              <a:rPr lang="ru-RU" sz="1800" dirty="0" smtClean="0">
                <a:solidFill>
                  <a:schemeClr val="tx1"/>
                </a:solidFill>
                <a:latin typeface="Times New Roman" panose="02020603050405020304" pitchFamily="18" charset="0"/>
                <a:cs typeface="Times New Roman" panose="02020603050405020304" pitchFamily="18" charset="0"/>
              </a:rPr>
            </a:br>
            <a:endParaRPr lang="ru-RU" sz="1800" dirty="0"/>
          </a:p>
        </p:txBody>
      </p:sp>
      <p:pic>
        <p:nvPicPr>
          <p:cNvPr id="6" name="Рисунок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570794" y="780564"/>
            <a:ext cx="2947915" cy="3100860"/>
          </a:xfrm>
          <a:prstGeom prst="rect">
            <a:avLst/>
          </a:prstGeom>
        </p:spPr>
      </p:pic>
      <p:pic>
        <p:nvPicPr>
          <p:cNvPr id="7" name="Рисунок 6" descr="C:\Users\User\AppData\Local\Temp\Rar$DIa3884.35479\IMG_2599.jpg"/>
          <p:cNvPicPr/>
          <p:nvPr/>
        </p:nvPicPr>
        <p:blipFill>
          <a:blip r:embed="rId3" cstate="print"/>
          <a:srcRect/>
          <a:stretch>
            <a:fillRect/>
          </a:stretch>
        </p:blipFill>
        <p:spPr bwMode="auto">
          <a:xfrm>
            <a:off x="8652681" y="4029004"/>
            <a:ext cx="2387718" cy="2828996"/>
          </a:xfrm>
          <a:prstGeom prst="rect">
            <a:avLst/>
          </a:prstGeom>
          <a:noFill/>
          <a:ln w="9525">
            <a:noFill/>
            <a:miter lim="800000"/>
            <a:headEnd/>
            <a:tailEnd/>
          </a:ln>
        </p:spPr>
      </p:pic>
      <p:pic>
        <p:nvPicPr>
          <p:cNvPr id="5" name="Рисунок 4" descr="F:\МБДОУ № 41 Экскурсия в аптеку.jpg"/>
          <p:cNvPicPr/>
          <p:nvPr/>
        </p:nvPicPr>
        <p:blipFill>
          <a:blip r:embed="rId4"/>
          <a:srcRect/>
          <a:stretch>
            <a:fillRect/>
          </a:stretch>
        </p:blipFill>
        <p:spPr bwMode="auto">
          <a:xfrm>
            <a:off x="5459104" y="4353636"/>
            <a:ext cx="3070745" cy="2183642"/>
          </a:xfrm>
          <a:prstGeom prst="rect">
            <a:avLst/>
          </a:prstGeom>
          <a:noFill/>
          <a:ln w="9525">
            <a:noFill/>
            <a:miter lim="800000"/>
            <a:headEnd/>
            <a:tailEnd/>
          </a:ln>
        </p:spPr>
      </p:pic>
      <p:pic>
        <p:nvPicPr>
          <p:cNvPr id="8" name="Рисунок 7" descr="F:\МБДОУ № 41 Экскурсия в магазин Модный базар.jpg"/>
          <p:cNvPicPr/>
          <p:nvPr/>
        </p:nvPicPr>
        <p:blipFill>
          <a:blip r:embed="rId5" cstate="print"/>
          <a:srcRect/>
          <a:stretch>
            <a:fillRect/>
          </a:stretch>
        </p:blipFill>
        <p:spPr bwMode="auto">
          <a:xfrm>
            <a:off x="7178722" y="2285607"/>
            <a:ext cx="2729552" cy="2108971"/>
          </a:xfrm>
          <a:prstGeom prst="rect">
            <a:avLst/>
          </a:prstGeom>
          <a:noFill/>
          <a:ln w="9525">
            <a:noFill/>
            <a:miter lim="800000"/>
            <a:headEnd/>
            <a:tailEnd/>
          </a:ln>
        </p:spPr>
      </p:pic>
      <p:pic>
        <p:nvPicPr>
          <p:cNvPr id="9" name="Рисунок 8" descr="F:\МБДОУ № 41 Кабинет офтальмолога.jpg"/>
          <p:cNvPicPr/>
          <p:nvPr/>
        </p:nvPicPr>
        <p:blipFill>
          <a:blip r:embed="rId6"/>
          <a:srcRect/>
          <a:stretch>
            <a:fillRect/>
          </a:stretch>
        </p:blipFill>
        <p:spPr bwMode="auto">
          <a:xfrm>
            <a:off x="2047164" y="3930554"/>
            <a:ext cx="2975213" cy="2142699"/>
          </a:xfrm>
          <a:prstGeom prst="rect">
            <a:avLst/>
          </a:prstGeom>
          <a:noFill/>
          <a:ln w="9525">
            <a:noFill/>
            <a:miter lim="800000"/>
            <a:headEnd/>
            <a:tailEnd/>
          </a:ln>
        </p:spPr>
      </p:pic>
    </p:spTree>
    <p:extLst>
      <p:ext uri="{BB962C8B-B14F-4D97-AF65-F5344CB8AC3E}">
        <p14:creationId xmlns:p14="http://schemas.microsoft.com/office/powerpoint/2010/main" xmlns="" val="2404939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64525" y="1910687"/>
            <a:ext cx="8885591" cy="4547262"/>
          </a:xfrm>
        </p:spPr>
        <p:txBody>
          <a:bodyPr/>
          <a:lstStyle/>
          <a:p>
            <a:pPr algn="l">
              <a:lnSpc>
                <a:spcPct val="200000"/>
              </a:lnSpc>
            </a:pPr>
            <a:r>
              <a:rPr lang="ru-RU" sz="2000" b="1" dirty="0" smtClean="0">
                <a:solidFill>
                  <a:srgbClr val="0070C0"/>
                </a:solidFill>
                <a:latin typeface="Times New Roman" panose="02020603050405020304" pitchFamily="18" charset="0"/>
                <a:cs typeface="Times New Roman" panose="02020603050405020304" pitchFamily="18" charset="0"/>
              </a:rPr>
              <a:t>					</a:t>
            </a:r>
            <a:r>
              <a:rPr lang="ru-RU" sz="2000" b="1" dirty="0" smtClean="0">
                <a:solidFill>
                  <a:srgbClr val="0070C0"/>
                </a:solidFill>
                <a:latin typeface="Times New Roman" panose="02020603050405020304" pitchFamily="18" charset="0"/>
                <a:cs typeface="Times New Roman" panose="02020603050405020304" pitchFamily="18" charset="0"/>
              </a:rPr>
              <a:t/>
            </a:r>
            <a:br>
              <a:rPr lang="ru-RU" sz="2000" b="1" dirty="0" smtClean="0">
                <a:solidFill>
                  <a:srgbClr val="0070C0"/>
                </a:solidFill>
                <a:latin typeface="Times New Roman" panose="02020603050405020304" pitchFamily="18" charset="0"/>
                <a:cs typeface="Times New Roman" panose="02020603050405020304" pitchFamily="18" charset="0"/>
              </a:rPr>
            </a:br>
            <a:r>
              <a:rPr lang="ru-RU" sz="2000" b="1" dirty="0" smtClean="0">
                <a:solidFill>
                  <a:srgbClr val="0070C0"/>
                </a:solidFill>
                <a:latin typeface="Times New Roman" panose="02020603050405020304" pitchFamily="18" charset="0"/>
                <a:cs typeface="Times New Roman" panose="02020603050405020304" pitchFamily="18" charset="0"/>
              </a:rPr>
              <a:t/>
            </a:r>
            <a:br>
              <a:rPr lang="ru-RU" sz="2000" b="1" dirty="0" smtClean="0">
                <a:solidFill>
                  <a:srgbClr val="0070C0"/>
                </a:solidFill>
                <a:latin typeface="Times New Roman" panose="02020603050405020304" pitchFamily="18" charset="0"/>
                <a:cs typeface="Times New Roman" panose="02020603050405020304" pitchFamily="18" charset="0"/>
              </a:rPr>
            </a:br>
            <a:r>
              <a:rPr lang="ru-RU" sz="2000" b="1" dirty="0" smtClean="0">
                <a:solidFill>
                  <a:srgbClr val="0070C0"/>
                </a:solidFill>
                <a:latin typeface="Times New Roman" panose="02020603050405020304" pitchFamily="18" charset="0"/>
                <a:cs typeface="Times New Roman" panose="02020603050405020304" pitchFamily="18" charset="0"/>
              </a:rPr>
              <a:t/>
            </a:r>
            <a:br>
              <a:rPr lang="ru-RU" sz="2000" b="1" dirty="0" smtClean="0">
                <a:solidFill>
                  <a:srgbClr val="0070C0"/>
                </a:solidFill>
                <a:latin typeface="Times New Roman" panose="02020603050405020304" pitchFamily="18" charset="0"/>
                <a:cs typeface="Times New Roman" panose="02020603050405020304" pitchFamily="18" charset="0"/>
              </a:rPr>
            </a:br>
            <a:r>
              <a:rPr lang="ru-RU" sz="2000" b="1" dirty="0" smtClean="0">
                <a:solidFill>
                  <a:srgbClr val="0070C0"/>
                </a:solidFill>
                <a:latin typeface="Times New Roman" panose="02020603050405020304" pitchFamily="18" charset="0"/>
                <a:cs typeface="Times New Roman" panose="02020603050405020304" pitchFamily="18" charset="0"/>
              </a:rPr>
              <a:t/>
            </a:r>
            <a:br>
              <a:rPr lang="ru-RU" sz="2000" b="1" dirty="0" smtClean="0">
                <a:solidFill>
                  <a:srgbClr val="0070C0"/>
                </a:solidFill>
                <a:latin typeface="Times New Roman" panose="02020603050405020304" pitchFamily="18" charset="0"/>
                <a:cs typeface="Times New Roman" panose="02020603050405020304" pitchFamily="18" charset="0"/>
              </a:rPr>
            </a:br>
            <a:r>
              <a:rPr lang="ru-RU" sz="2000" b="1" dirty="0" smtClean="0">
                <a:solidFill>
                  <a:srgbClr val="0070C0"/>
                </a:solidFill>
                <a:latin typeface="Times New Roman" panose="02020603050405020304" pitchFamily="18" charset="0"/>
                <a:cs typeface="Times New Roman" panose="02020603050405020304" pitchFamily="18" charset="0"/>
              </a:rPr>
              <a:t/>
            </a:r>
            <a:br>
              <a:rPr lang="ru-RU" sz="2000" b="1" dirty="0" smtClean="0">
                <a:solidFill>
                  <a:srgbClr val="0070C0"/>
                </a:solidFill>
                <a:latin typeface="Times New Roman" panose="02020603050405020304" pitchFamily="18" charset="0"/>
                <a:cs typeface="Times New Roman" panose="02020603050405020304" pitchFamily="18" charset="0"/>
              </a:rPr>
            </a:br>
            <a:r>
              <a:rPr lang="ru-RU" sz="2000" b="1" dirty="0" smtClean="0">
                <a:solidFill>
                  <a:srgbClr val="0070C0"/>
                </a:solidFill>
                <a:latin typeface="Times New Roman" panose="02020603050405020304" pitchFamily="18" charset="0"/>
                <a:cs typeface="Times New Roman" panose="02020603050405020304" pitchFamily="18" charset="0"/>
              </a:rPr>
              <a:t/>
            </a:r>
            <a:br>
              <a:rPr lang="ru-RU" sz="2000" b="1" dirty="0" smtClean="0">
                <a:solidFill>
                  <a:srgbClr val="0070C0"/>
                </a:solidFill>
                <a:latin typeface="Times New Roman" panose="02020603050405020304" pitchFamily="18" charset="0"/>
                <a:cs typeface="Times New Roman" panose="02020603050405020304" pitchFamily="18" charset="0"/>
              </a:rPr>
            </a:br>
            <a:r>
              <a:rPr lang="ru-RU" sz="2000" b="1" dirty="0" smtClean="0">
                <a:solidFill>
                  <a:srgbClr val="0070C0"/>
                </a:solidFill>
                <a:latin typeface="Times New Roman" panose="02020603050405020304" pitchFamily="18" charset="0"/>
                <a:cs typeface="Times New Roman" panose="02020603050405020304" pitchFamily="18" charset="0"/>
              </a:rPr>
              <a:t/>
            </a:r>
            <a:br>
              <a:rPr lang="ru-RU" sz="2000" b="1" dirty="0" smtClean="0">
                <a:solidFill>
                  <a:srgbClr val="0070C0"/>
                </a:solidFill>
                <a:latin typeface="Times New Roman" panose="02020603050405020304" pitchFamily="18" charset="0"/>
                <a:cs typeface="Times New Roman" panose="02020603050405020304" pitchFamily="18" charset="0"/>
              </a:rPr>
            </a:br>
            <a:r>
              <a:rPr lang="ru-RU" sz="2000" b="1" dirty="0" smtClean="0">
                <a:solidFill>
                  <a:srgbClr val="0070C0"/>
                </a:solidFill>
                <a:latin typeface="Times New Roman" panose="02020603050405020304" pitchFamily="18" charset="0"/>
                <a:cs typeface="Times New Roman" panose="02020603050405020304" pitchFamily="18" charset="0"/>
              </a:rPr>
              <a:t/>
            </a:r>
            <a:br>
              <a:rPr lang="ru-RU" sz="2000" b="1" dirty="0" smtClean="0">
                <a:solidFill>
                  <a:srgbClr val="0070C0"/>
                </a:solidFill>
                <a:latin typeface="Times New Roman" panose="02020603050405020304" pitchFamily="18" charset="0"/>
                <a:cs typeface="Times New Roman" panose="02020603050405020304" pitchFamily="18" charset="0"/>
              </a:rPr>
            </a:br>
            <a:r>
              <a:rPr lang="ru-RU" sz="2000" b="1" dirty="0" smtClean="0">
                <a:solidFill>
                  <a:srgbClr val="0070C0"/>
                </a:solidFill>
                <a:latin typeface="Times New Roman" panose="02020603050405020304" pitchFamily="18" charset="0"/>
                <a:cs typeface="Times New Roman" panose="02020603050405020304" pitchFamily="18" charset="0"/>
              </a:rPr>
              <a:t/>
            </a:r>
            <a:br>
              <a:rPr lang="ru-RU" sz="2000" b="1" dirty="0" smtClean="0">
                <a:solidFill>
                  <a:srgbClr val="0070C0"/>
                </a:solidFill>
                <a:latin typeface="Times New Roman" panose="02020603050405020304" pitchFamily="18" charset="0"/>
                <a:cs typeface="Times New Roman" panose="02020603050405020304" pitchFamily="18" charset="0"/>
              </a:rPr>
            </a:br>
            <a:r>
              <a:rPr lang="ru-RU" sz="2000" b="1" dirty="0" smtClean="0">
                <a:solidFill>
                  <a:srgbClr val="0070C0"/>
                </a:solidFill>
                <a:latin typeface="Times New Roman" panose="02020603050405020304" pitchFamily="18" charset="0"/>
                <a:cs typeface="Times New Roman" panose="02020603050405020304" pitchFamily="18" charset="0"/>
              </a:rPr>
              <a:t/>
            </a:r>
            <a:br>
              <a:rPr lang="ru-RU" sz="2000" b="1" dirty="0" smtClean="0">
                <a:solidFill>
                  <a:srgbClr val="0070C0"/>
                </a:solidFill>
                <a:latin typeface="Times New Roman" panose="02020603050405020304" pitchFamily="18" charset="0"/>
                <a:cs typeface="Times New Roman" panose="02020603050405020304" pitchFamily="18" charset="0"/>
              </a:rPr>
            </a:br>
            <a:r>
              <a:rPr lang="ru-RU" sz="2000" b="1" dirty="0" smtClean="0">
                <a:solidFill>
                  <a:srgbClr val="0070C0"/>
                </a:solidFill>
                <a:latin typeface="Times New Roman" panose="02020603050405020304" pitchFamily="18" charset="0"/>
                <a:cs typeface="Times New Roman" panose="02020603050405020304" pitchFamily="18" charset="0"/>
              </a:rPr>
              <a:t/>
            </a:r>
            <a:br>
              <a:rPr lang="ru-RU" sz="2000" b="1" dirty="0" smtClean="0">
                <a:solidFill>
                  <a:srgbClr val="0070C0"/>
                </a:solidFill>
                <a:latin typeface="Times New Roman" panose="02020603050405020304" pitchFamily="18" charset="0"/>
                <a:cs typeface="Times New Roman" panose="02020603050405020304" pitchFamily="18" charset="0"/>
              </a:rPr>
            </a:br>
            <a:r>
              <a:rPr lang="ru-RU" sz="2000" b="1" dirty="0" smtClean="0">
                <a:solidFill>
                  <a:srgbClr val="0070C0"/>
                </a:solidFill>
                <a:latin typeface="Times New Roman" panose="02020603050405020304" pitchFamily="18" charset="0"/>
                <a:cs typeface="Times New Roman" panose="02020603050405020304" pitchFamily="18" charset="0"/>
              </a:rPr>
              <a:t/>
            </a:r>
            <a:br>
              <a:rPr lang="ru-RU" sz="2000" b="1" dirty="0" smtClean="0">
                <a:solidFill>
                  <a:srgbClr val="0070C0"/>
                </a:solidFill>
                <a:latin typeface="Times New Roman" panose="02020603050405020304" pitchFamily="18" charset="0"/>
                <a:cs typeface="Times New Roman" panose="02020603050405020304" pitchFamily="18" charset="0"/>
              </a:rPr>
            </a:br>
            <a:r>
              <a:rPr lang="ru-RU" sz="1400" dirty="0" smtClean="0">
                <a:solidFill>
                  <a:schemeClr val="tx1"/>
                </a:solidFill>
                <a:latin typeface="Times New Roman" panose="02020603050405020304" pitchFamily="18" charset="0"/>
                <a:cs typeface="Times New Roman" panose="02020603050405020304" pitchFamily="18" charset="0"/>
              </a:rPr>
              <a:t/>
            </a:r>
            <a:br>
              <a:rPr lang="ru-RU" sz="1400" dirty="0" smtClean="0">
                <a:solidFill>
                  <a:schemeClr val="tx1"/>
                </a:solidFill>
                <a:latin typeface="Times New Roman" panose="02020603050405020304" pitchFamily="18" charset="0"/>
                <a:cs typeface="Times New Roman" panose="02020603050405020304" pitchFamily="18" charset="0"/>
              </a:rPr>
            </a:br>
            <a:r>
              <a:rPr lang="ru-RU" sz="1400" dirty="0">
                <a:solidFill>
                  <a:schemeClr val="tx1"/>
                </a:solidFill>
                <a:latin typeface="Times New Roman" panose="02020603050405020304" pitchFamily="18" charset="0"/>
                <a:cs typeface="Times New Roman" panose="02020603050405020304" pitchFamily="18" charset="0"/>
              </a:rPr>
              <a:t/>
            </a:r>
            <a:br>
              <a:rPr lang="ru-RU" sz="1400" dirty="0">
                <a:solidFill>
                  <a:schemeClr val="tx1"/>
                </a:solidFill>
                <a:latin typeface="Times New Roman" panose="02020603050405020304" pitchFamily="18" charset="0"/>
                <a:cs typeface="Times New Roman" panose="02020603050405020304" pitchFamily="18" charset="0"/>
              </a:rPr>
            </a:br>
            <a:r>
              <a:rPr lang="ru-RU" sz="1600" dirty="0">
                <a:solidFill>
                  <a:schemeClr val="tx1"/>
                </a:solidFill>
                <a:latin typeface="Times New Roman" panose="02020603050405020304" pitchFamily="18" charset="0"/>
                <a:cs typeface="Times New Roman" panose="02020603050405020304" pitchFamily="18" charset="0"/>
              </a:rPr>
              <a:t/>
            </a:r>
            <a:br>
              <a:rPr lang="ru-RU" sz="1600" dirty="0">
                <a:solidFill>
                  <a:schemeClr val="tx1"/>
                </a:solidFill>
                <a:latin typeface="Times New Roman" panose="02020603050405020304" pitchFamily="18" charset="0"/>
                <a:cs typeface="Times New Roman" panose="02020603050405020304" pitchFamily="18" charset="0"/>
              </a:rPr>
            </a:br>
            <a:r>
              <a:rPr lang="ru-RU" sz="2000" dirty="0" smtClean="0">
                <a:solidFill>
                  <a:schemeClr val="tx1"/>
                </a:solidFill>
                <a:latin typeface="Times New Roman" panose="02020603050405020304" pitchFamily="18" charset="0"/>
                <a:cs typeface="Times New Roman" panose="02020603050405020304" pitchFamily="18" charset="0"/>
              </a:rPr>
              <a:t>Взаимодействие </a:t>
            </a:r>
            <a:r>
              <a:rPr lang="ru-RU" sz="2000" dirty="0">
                <a:solidFill>
                  <a:schemeClr val="tx1"/>
                </a:solidFill>
                <a:latin typeface="Times New Roman" panose="02020603050405020304" pitchFamily="18" charset="0"/>
                <a:cs typeface="Times New Roman" panose="02020603050405020304" pitchFamily="18" charset="0"/>
              </a:rPr>
              <a:t>с родителями:</a:t>
            </a:r>
            <a:br>
              <a:rPr lang="ru-RU" sz="2000" dirty="0">
                <a:solidFill>
                  <a:schemeClr val="tx1"/>
                </a:solidFill>
                <a:latin typeface="Times New Roman" panose="02020603050405020304" pitchFamily="18" charset="0"/>
                <a:cs typeface="Times New Roman" panose="02020603050405020304" pitchFamily="18" charset="0"/>
              </a:rPr>
            </a:br>
            <a:r>
              <a:rPr lang="ru-RU" sz="2000" dirty="0" smtClean="0">
                <a:solidFill>
                  <a:schemeClr val="tx1"/>
                </a:solidFill>
                <a:latin typeface="Times New Roman" panose="02020603050405020304" pitchFamily="18" charset="0"/>
                <a:cs typeface="Times New Roman" panose="02020603050405020304" pitchFamily="18" charset="0"/>
              </a:rPr>
              <a:t>- </a:t>
            </a:r>
            <a:r>
              <a:rPr lang="ru-RU" sz="2000" dirty="0" smtClean="0">
                <a:solidFill>
                  <a:schemeClr val="tx1"/>
                </a:solidFill>
                <a:latin typeface="Times New Roman" panose="02020603050405020304" pitchFamily="18" charset="0"/>
                <a:cs typeface="Times New Roman" panose="02020603050405020304" pitchFamily="18" charset="0"/>
              </a:rPr>
              <a:t>папка-передвижка </a:t>
            </a:r>
            <a:r>
              <a:rPr lang="ru-RU" sz="2000" dirty="0">
                <a:solidFill>
                  <a:schemeClr val="tx1"/>
                </a:solidFill>
                <a:latin typeface="Times New Roman" panose="02020603050405020304" pitchFamily="18" charset="0"/>
                <a:cs typeface="Times New Roman" panose="02020603050405020304" pitchFamily="18" charset="0"/>
              </a:rPr>
              <a:t>«Все профессии нужны, все профессии важны</a:t>
            </a:r>
            <a:r>
              <a:rPr lang="ru-RU" sz="2000" dirty="0" smtClean="0">
                <a:solidFill>
                  <a:schemeClr val="tx1"/>
                </a:solidFill>
                <a:latin typeface="Times New Roman" panose="02020603050405020304" pitchFamily="18" charset="0"/>
                <a:cs typeface="Times New Roman" panose="02020603050405020304" pitchFamily="18" charset="0"/>
              </a:rPr>
              <a:t>»;</a:t>
            </a:r>
            <a:r>
              <a:rPr lang="ru-RU" sz="2000" dirty="0">
                <a:solidFill>
                  <a:schemeClr val="tx1"/>
                </a:solidFill>
                <a:latin typeface="Times New Roman" panose="02020603050405020304" pitchFamily="18" charset="0"/>
                <a:cs typeface="Times New Roman" panose="02020603050405020304" pitchFamily="18" charset="0"/>
              </a:rPr>
              <a:t/>
            </a:r>
            <a:br>
              <a:rPr lang="ru-RU" sz="2000" dirty="0">
                <a:solidFill>
                  <a:schemeClr val="tx1"/>
                </a:solidFill>
                <a:latin typeface="Times New Roman" panose="02020603050405020304" pitchFamily="18" charset="0"/>
                <a:cs typeface="Times New Roman" panose="02020603050405020304" pitchFamily="18" charset="0"/>
              </a:rPr>
            </a:br>
            <a:r>
              <a:rPr lang="ru-RU" sz="2000" dirty="0" smtClean="0">
                <a:solidFill>
                  <a:schemeClr val="tx1"/>
                </a:solidFill>
                <a:latin typeface="Times New Roman" panose="02020603050405020304" pitchFamily="18" charset="0"/>
                <a:cs typeface="Times New Roman" panose="02020603050405020304" pitchFamily="18" charset="0"/>
              </a:rPr>
              <a:t> - оформление </a:t>
            </a:r>
            <a:r>
              <a:rPr lang="ru-RU" sz="2000" dirty="0">
                <a:solidFill>
                  <a:schemeClr val="tx1"/>
                </a:solidFill>
                <a:latin typeface="Times New Roman" panose="02020603050405020304" pitchFamily="18" charset="0"/>
                <a:cs typeface="Times New Roman" panose="02020603050405020304" pitchFamily="18" charset="0"/>
              </a:rPr>
              <a:t>газеты «Путешествие в страну профессий</a:t>
            </a:r>
            <a:r>
              <a:rPr lang="ru-RU" sz="2000" dirty="0" smtClean="0">
                <a:solidFill>
                  <a:schemeClr val="tx1"/>
                </a:solidFill>
                <a:latin typeface="Times New Roman" panose="02020603050405020304" pitchFamily="18" charset="0"/>
                <a:cs typeface="Times New Roman" panose="02020603050405020304" pitchFamily="18" charset="0"/>
              </a:rPr>
              <a:t>»;</a:t>
            </a:r>
            <a:r>
              <a:rPr lang="ru-RU" sz="2000" dirty="0">
                <a:solidFill>
                  <a:schemeClr val="tx1"/>
                </a:solidFill>
                <a:latin typeface="Times New Roman" panose="02020603050405020304" pitchFamily="18" charset="0"/>
                <a:cs typeface="Times New Roman" panose="02020603050405020304" pitchFamily="18" charset="0"/>
              </a:rPr>
              <a:t/>
            </a:r>
            <a:br>
              <a:rPr lang="ru-RU" sz="2000" dirty="0">
                <a:solidFill>
                  <a:schemeClr val="tx1"/>
                </a:solidFill>
                <a:latin typeface="Times New Roman" panose="02020603050405020304" pitchFamily="18" charset="0"/>
                <a:cs typeface="Times New Roman" panose="02020603050405020304" pitchFamily="18" charset="0"/>
              </a:rPr>
            </a:br>
            <a:r>
              <a:rPr lang="ru-RU" sz="2000" dirty="0" smtClean="0">
                <a:solidFill>
                  <a:schemeClr val="tx1"/>
                </a:solidFill>
                <a:latin typeface="Times New Roman" panose="02020603050405020304" pitchFamily="18" charset="0"/>
                <a:cs typeface="Times New Roman" panose="02020603050405020304" pitchFamily="18" charset="0"/>
              </a:rPr>
              <a:t>- составление </a:t>
            </a:r>
            <a:r>
              <a:rPr lang="ru-RU" sz="2000" dirty="0">
                <a:solidFill>
                  <a:schemeClr val="tx1"/>
                </a:solidFill>
                <a:latin typeface="Times New Roman" panose="02020603050405020304" pitchFamily="18" charset="0"/>
                <a:cs typeface="Times New Roman" panose="02020603050405020304" pitchFamily="18" charset="0"/>
              </a:rPr>
              <a:t>с детьми рассказов о профессии </a:t>
            </a:r>
            <a:r>
              <a:rPr lang="ru-RU" sz="2000" dirty="0" smtClean="0">
                <a:solidFill>
                  <a:schemeClr val="tx1"/>
                </a:solidFill>
                <a:latin typeface="Times New Roman" panose="02020603050405020304" pitchFamily="18" charset="0"/>
                <a:cs typeface="Times New Roman" panose="02020603050405020304" pitchFamily="18" charset="0"/>
              </a:rPr>
              <a:t>родителей;</a:t>
            </a:r>
            <a:br>
              <a:rPr lang="ru-RU" sz="2000" dirty="0" smtClean="0">
                <a:solidFill>
                  <a:schemeClr val="tx1"/>
                </a:solidFill>
                <a:latin typeface="Times New Roman" panose="02020603050405020304" pitchFamily="18" charset="0"/>
                <a:cs typeface="Times New Roman" panose="02020603050405020304" pitchFamily="18" charset="0"/>
              </a:rPr>
            </a:br>
            <a:r>
              <a:rPr lang="ru-RU" sz="2000" dirty="0" smtClean="0">
                <a:solidFill>
                  <a:schemeClr val="tx1"/>
                </a:solidFill>
                <a:latin typeface="Times New Roman" panose="02020603050405020304" pitchFamily="18" charset="0"/>
                <a:cs typeface="Times New Roman" panose="02020603050405020304" pitchFamily="18" charset="0"/>
              </a:rPr>
              <a:t> - совместные экскурсии: </a:t>
            </a:r>
            <a:br>
              <a:rPr lang="ru-RU" sz="2000" dirty="0" smtClean="0">
                <a:solidFill>
                  <a:schemeClr val="tx1"/>
                </a:solidFill>
                <a:latin typeface="Times New Roman" panose="02020603050405020304" pitchFamily="18" charset="0"/>
                <a:cs typeface="Times New Roman" panose="02020603050405020304" pitchFamily="18" charset="0"/>
              </a:rPr>
            </a:br>
            <a:r>
              <a:rPr lang="ru-RU" sz="1600" dirty="0" smtClean="0">
                <a:solidFill>
                  <a:schemeClr val="tx1"/>
                </a:solidFill>
                <a:latin typeface="Times New Roman" panose="02020603050405020304" pitchFamily="18" charset="0"/>
                <a:cs typeface="Times New Roman" panose="02020603050405020304" pitchFamily="18" charset="0"/>
              </a:rPr>
              <a:t/>
            </a:r>
            <a:br>
              <a:rPr lang="ru-RU" sz="1600" dirty="0" smtClean="0">
                <a:solidFill>
                  <a:schemeClr val="tx1"/>
                </a:solidFill>
                <a:latin typeface="Times New Roman" panose="02020603050405020304" pitchFamily="18" charset="0"/>
                <a:cs typeface="Times New Roman" panose="02020603050405020304" pitchFamily="18" charset="0"/>
              </a:rPr>
            </a:br>
            <a:endParaRPr lang="ru-RU" dirty="0"/>
          </a:p>
        </p:txBody>
      </p:sp>
      <p:pic>
        <p:nvPicPr>
          <p:cNvPr id="5" name="Рисунок 4"/>
          <p:cNvPicPr>
            <a:picLocks noChangeAspect="1"/>
          </p:cNvPicPr>
          <p:nvPr/>
        </p:nvPicPr>
        <p:blipFill>
          <a:blip r:embed="rId2" cstate="print"/>
          <a:stretch>
            <a:fillRect/>
          </a:stretch>
        </p:blipFill>
        <p:spPr>
          <a:xfrm rot="252157">
            <a:off x="7550332" y="4005828"/>
            <a:ext cx="2292183" cy="2167096"/>
          </a:xfrm>
          <a:prstGeom prst="rect">
            <a:avLst/>
          </a:prstGeom>
        </p:spPr>
      </p:pic>
      <p:sp>
        <p:nvSpPr>
          <p:cNvPr id="4" name="Прямоугольник 3"/>
          <p:cNvSpPr/>
          <p:nvPr/>
        </p:nvSpPr>
        <p:spPr>
          <a:xfrm>
            <a:off x="1364776" y="801385"/>
            <a:ext cx="6291617" cy="584775"/>
          </a:xfrm>
          <a:prstGeom prst="rect">
            <a:avLst/>
          </a:prstGeom>
        </p:spPr>
        <p:txBody>
          <a:bodyPr wrap="square">
            <a:spAutoFit/>
          </a:bodyPr>
          <a:lstStyle/>
          <a:p>
            <a:r>
              <a:rPr lang="ru-RU" sz="3200" b="1" dirty="0" smtClean="0">
                <a:solidFill>
                  <a:srgbClr val="0070C0"/>
                </a:solidFill>
                <a:latin typeface="Times New Roman" panose="02020603050405020304" pitchFamily="18" charset="0"/>
                <a:cs typeface="Times New Roman" panose="02020603050405020304" pitchFamily="18" charset="0"/>
              </a:rPr>
              <a:t>2 этап - Основной этап:</a:t>
            </a:r>
            <a:endParaRPr lang="ru-RU" sz="3200" dirty="0"/>
          </a:p>
        </p:txBody>
      </p:sp>
    </p:spTree>
    <p:extLst>
      <p:ext uri="{BB962C8B-B14F-4D97-AF65-F5344CB8AC3E}">
        <p14:creationId xmlns:p14="http://schemas.microsoft.com/office/powerpoint/2010/main" xmlns="" val="240493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411</TotalTime>
  <Words>236</Words>
  <Application>Microsoft Office PowerPoint</Application>
  <PresentationFormat>Произвольный</PresentationFormat>
  <Paragraphs>37</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Аспект</vt:lpstr>
      <vt:lpstr>Муниципальное бюджетное дошкольное образовательное учреждение «Детский сад комбинированного вида № 41 «Скворушка» города Невинномысска</vt:lpstr>
      <vt:lpstr>              Проектная деятельность           Программа образовательного курса «Приключения кота Белобока или экономика для малышей.           Базовый модуль «Финансовая азбука»           Раздел «Труд»           Подготовительная группа №6 (6- 7лет) компенсирующей направленности (нарушение речи)                     «Путешествие дошкольников в мир профессий»         Вид проекта: информационный, воспитательный, познавательный,  групповой, совместный       Сроки реализации проекта: (13.12.2021 – 04.03.2022)       Участники проекта: воспитатели группы, дети, родители детей                 Начало: декабрь 2021г.                                                    Окончание: март 2022г.                                                          Воспитатели: Маркина Н. А.                                Суворова Н. И. </vt:lpstr>
      <vt:lpstr>     Актуальность проекта  Финансовая грамотность нужна маленьким россиянам. В целях финансового просвещения детей старшего дошкольного возраста в нашем детском саду реализуется Образовательная программа «Приключения кота Белобока, или экономика для малышей». В базовом модуле «Финансовая азбука», формируются первичные экономические представления дошкольников об экономических категориях:  «потребности», «труд», «деньги», «семейный бюджет». В рамках программы, в разделе «Труд» дети, знакомятся с понятиями: труд –деятельность человека, которая направлена на удовлетворение потребностей; профессия – это основное занятие, дело, которому человек обучен; специальность – это дело, которым человек конкретно занимается в рамках своей профессии. Беседуя с детьми о труде взрослых, выяснилось, что многие ребята не знакомы с профессиями родителей. Возникла идея создать данный проект. Углубленно изучить профессии своих родителей, а также познакомить детей с трудом взрослых через экскурсии.  Это способствует развитию представлений об их значимости, ценности каждого труда. </vt:lpstr>
      <vt:lpstr>Слайд 4</vt:lpstr>
      <vt:lpstr>Слайд 5</vt:lpstr>
      <vt:lpstr>         1 этап - Подготовительный этап: В ходе данного этапа проводилась предварительная работа: определение целей и задач проекта, сбор методического, научно – популярного материала, разработка конспектов, бесед по ознакомлению детей с профессиями. Индивидуальные беседы с детьми о том, кем и где работают их родители. Внесение в группу книг, открыток, иллюстраций, картин с изображением профессий, инструментов, предметов-помощников. Оформление стенда «Все работы хороши — выбирай на вкус».     Роль родителей в реализации проекта. Посещать с детьми экскурсии, проводимые вне детского сада. Беседовать, играть, рисовать, рассматривать фотографии, картинки. Участие в мероприятиях, проводимых в детском саду, беседы с детьми дома, изготовление атрибутов к сюжетно-ролевым играм. </vt:lpstr>
      <vt:lpstr>     2 этап - Основной этап:  - Дидактические игры: «Подскажи словечко», «Угадай кто это?»  «Магазин игрушек», «Кто больше расскажет о профессии!»  «Угадайте, что я делаю?», «Что сначала, что потом?»  «Где можно это купить?», «Назови профессию» «Кому, что нужно для работы», «Угадай профессию»  «Профессии людей», «Кому без них не обойтись», «Кто, что делает?» «Что делают этим предметом», «Что расскажет предмет» «Профессия и потребности человека» </vt:lpstr>
      <vt:lpstr>     2 этап - Основной этап: - Сюжетно-ролевые игры. - Чтение художественной и познавательной литературы. - Просмотр мультфильма «Уроки тётушки Совы». - Пополнение библиотеки и «полочки умных книг» новыми  энциклопедиями, книгами, журналами по теме.  - Изготовление атрибутов для сюжетно-ролевых игр: «Супермаркет»,  «Салон красоты», «ПДД», «Поликлиника», «Библиотека» - Экскурсии с детьми: Библиотека, Музей, Молочный комбинат,                                      Аптека, Магазин, Поликлинника, Хлебозавод </vt:lpstr>
      <vt:lpstr>                    Взаимодействие с родителями: - папка-передвижка «Все профессии нужны, все профессии важны»;  - оформление газеты «Путешествие в страну профессий»; - составление с детьми рассказов о профессии родителей;  - совместные экскурсии:   </vt:lpstr>
      <vt:lpstr>     2 этап - Основной этап: Совместные экскурсии с детьми, родителями и педагогами.        «Казьминский молочный комбинат»   </vt:lpstr>
      <vt:lpstr>       3 этап - Заключительный этап:   Итоговое  мероприятие: Игра КВН «В мире профессий»     Продукты проекта: 1.Создание газеты «Путешествие в страну профессий».  2.Создание видеороликов об экскурсиях.  3.Оформление альбома «Профессии». </vt:lpstr>
      <vt:lpstr>        Совместная деятельность с детьми, родителями, воспитателями                                       «Путешествие в страну профессий»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Артем</dc:creator>
  <cp:lastModifiedBy>User</cp:lastModifiedBy>
  <cp:revision>46</cp:revision>
  <dcterms:created xsi:type="dcterms:W3CDTF">2020-04-10T10:15:49Z</dcterms:created>
  <dcterms:modified xsi:type="dcterms:W3CDTF">2023-01-19T06:57:07Z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559798</vt:lpwstr>
  </property>
  <property fmtid="{D5CDD505-2E9C-101B-9397-08002B2CF9AE}" name="NXPowerLiteSettings" pid="3">
    <vt:lpwstr>F7000400038000</vt:lpwstr>
  </property>
  <property fmtid="{D5CDD505-2E9C-101B-9397-08002B2CF9AE}" name="NXPowerLiteVersion" pid="4">
    <vt:lpwstr>S9.2.0</vt:lpwstr>
  </property>
</Properties>
</file>