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75" r:id="rId4"/>
    <p:sldId id="276" r:id="rId5"/>
    <p:sldId id="277" r:id="rId6"/>
    <p:sldId id="257" r:id="rId7"/>
    <p:sldId id="278" r:id="rId8"/>
    <p:sldId id="279" r:id="rId9"/>
    <p:sldId id="262" r:id="rId10"/>
    <p:sldId id="263" r:id="rId11"/>
    <p:sldId id="264" r:id="rId12"/>
    <p:sldId id="281" r:id="rId13"/>
    <p:sldId id="267" r:id="rId14"/>
    <p:sldId id="269" r:id="rId15"/>
    <p:sldId id="270" r:id="rId16"/>
    <p:sldId id="271" r:id="rId17"/>
    <p:sldId id="272" r:id="rId18"/>
    <p:sldId id="283" r:id="rId19"/>
    <p:sldId id="284" r:id="rId20"/>
    <p:sldId id="273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1" autoAdjust="0"/>
    <p:restoredTop sz="94876" autoAdjust="0"/>
  </p:normalViewPr>
  <p:slideViewPr>
    <p:cSldViewPr snapToGrid="0">
      <p:cViewPr varScale="1">
        <p:scale>
          <a:sx n="49" d="100"/>
          <a:sy n="49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B195-D426-44EE-9BA3-F3188BFDCA1A}" type="datetimeFigureOut">
              <a:rPr lang="ru-RU" smtClean="0"/>
              <a:t>25.11.2022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98F-6967-4390-B1D6-F55458C20F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62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B195-D426-44EE-9BA3-F3188BFDCA1A}" type="datetimeFigureOut">
              <a:rPr lang="ru-RU" smtClean="0"/>
              <a:t>25.11.2022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98F-6967-4390-B1D6-F55458C20F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6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B195-D426-44EE-9BA3-F3188BFDCA1A}" type="datetimeFigureOut">
              <a:rPr lang="ru-RU" smtClean="0"/>
              <a:t>25.11.2022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98F-6967-4390-B1D6-F55458C20F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19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B195-D426-44EE-9BA3-F3188BFDCA1A}" type="datetimeFigureOut">
              <a:rPr lang="ru-RU" smtClean="0"/>
              <a:t>25.11.2022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98F-6967-4390-B1D6-F55458C20F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27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B195-D426-44EE-9BA3-F3188BFDCA1A}" type="datetimeFigureOut">
              <a:rPr lang="ru-RU" smtClean="0"/>
              <a:t>25.11.2022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98F-6967-4390-B1D6-F55458C20F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80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B195-D426-44EE-9BA3-F3188BFDCA1A}" type="datetimeFigureOut">
              <a:rPr lang="ru-RU" smtClean="0"/>
              <a:t>25.11.2022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98F-6967-4390-B1D6-F55458C20F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62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B195-D426-44EE-9BA3-F3188BFDCA1A}" type="datetimeFigureOut">
              <a:rPr lang="ru-RU" smtClean="0"/>
              <a:t>25.11.2022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98F-6967-4390-B1D6-F55458C20F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98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B195-D426-44EE-9BA3-F3188BFDCA1A}" type="datetimeFigureOut">
              <a:rPr lang="ru-RU" smtClean="0"/>
              <a:t>25.11.2022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98F-6967-4390-B1D6-F55458C20F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85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B195-D426-44EE-9BA3-F3188BFDCA1A}" type="datetimeFigureOut">
              <a:rPr lang="ru-RU" smtClean="0"/>
              <a:t>25.11.2022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98F-6967-4390-B1D6-F55458C20F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3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B195-D426-44EE-9BA3-F3188BFDCA1A}" type="datetimeFigureOut">
              <a:rPr lang="ru-RU" smtClean="0"/>
              <a:t>25.11.2022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98F-6967-4390-B1D6-F55458C20F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24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B195-D426-44EE-9BA3-F3188BFDCA1A}" type="datetimeFigureOut">
              <a:rPr lang="ru-RU" smtClean="0"/>
              <a:t>25.11.2022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98F-6967-4390-B1D6-F55458C20F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43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2B195-D426-44EE-9BA3-F3188BFDCA1A}" type="datetimeFigureOut">
              <a:rPr lang="ru-RU" smtClean="0"/>
              <a:t>25.11.2022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098F-6967-4390-B1D6-F55458C20F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68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pn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1709" y="637309"/>
            <a:ext cx="97813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обучения грамоте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дошкольного возраста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речи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7148944" y="5327118"/>
            <a:ext cx="43087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Составила: учитель-логопед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 41 </a:t>
            </a:r>
            <a:r>
              <a:rPr lang="ru-RU" b="1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Невинномысска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Асриян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Диана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Рантиковна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ds03.infourok.ru/uploads/ex/0907/00018fa6-a81e7cad/im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5" y="3723022"/>
            <a:ext cx="3653558" cy="27401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0" name="Picture 6" descr="https://www.culture.ru/storage/images/8c93534551136fe4ab722e0f2ebda79d/96b90b41bd309c327c507552e7a3b99c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502" y="2551291"/>
            <a:ext cx="3814043" cy="214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212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938479" y="1539387"/>
            <a:ext cx="80756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[    ]  [    ]  [    ]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[    ]  [    ]  [    ]</a:t>
            </a:r>
            <a:endParaRPr kumimoji="0" lang="ru-RU" altLang="ru-RU" sz="8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19" descr="Картинки по запросу &quot;гласные буквы картинки весёлые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68"/>
          <a:stretch>
            <a:fillRect/>
          </a:stretch>
        </p:blipFill>
        <p:spPr bwMode="auto">
          <a:xfrm>
            <a:off x="2792641" y="1712459"/>
            <a:ext cx="11366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Картинки по запросу &quot;весёлые изображения гласных букв для детей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17" r="43253"/>
          <a:stretch>
            <a:fillRect/>
          </a:stretch>
        </p:blipFill>
        <p:spPr>
          <a:xfrm>
            <a:off x="5295674" y="1782763"/>
            <a:ext cx="1190625" cy="108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10" descr="Картинки по запросу &quot;гласные буквы картинки весёлые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681" y="1802946"/>
            <a:ext cx="1050925" cy="1090613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6" name="Picture 13" descr="Картинки по запросу &quot;весёлые изображения гласных букв для детей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6" r="45238"/>
          <a:stretch>
            <a:fillRect/>
          </a:stretch>
        </p:blipFill>
        <p:spPr bwMode="auto">
          <a:xfrm>
            <a:off x="7766162" y="3418923"/>
            <a:ext cx="1223962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Картинки по запросу &quot;гласные буквы картинки весёлые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3" r="3986" b="23622"/>
          <a:stretch>
            <a:fillRect/>
          </a:stretch>
        </p:blipFill>
        <p:spPr bwMode="auto">
          <a:xfrm>
            <a:off x="2814753" y="3517348"/>
            <a:ext cx="1176337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Картинки по запросу &quot;гласные буквы картинки весёлые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276" y="3422778"/>
            <a:ext cx="1028700" cy="110013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3358243" y="386725"/>
            <a:ext cx="5294142" cy="101566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alt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 звуки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3929291" y="4746404"/>
            <a:ext cx="4017096" cy="7897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400" dirty="0">
                <a:solidFill>
                  <a:schemeClr val="accent2"/>
                </a:solidFill>
              </a:rPr>
              <a:t>    </a:t>
            </a:r>
            <a:r>
              <a:rPr lang="ru-RU" altLang="ru-RU" sz="4400" b="1" dirty="0">
                <a:solidFill>
                  <a:srgbClr val="FF0066"/>
                </a:solidFill>
              </a:rPr>
              <a:t>Запомни! 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3273971" y="5859388"/>
            <a:ext cx="5209309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400" b="1" dirty="0">
                <a:solidFill>
                  <a:srgbClr val="FF0000"/>
                </a:solidFill>
              </a:rPr>
              <a:t>Гласных звуков 6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.</a:t>
            </a:r>
            <a:endParaRPr lang="ru-RU" alt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5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9" descr="Таблица &lt;strong&gt;гласных&lt;/strong&gt; &lt;strong&gt;букв&lt;/strong&gt; и звуков. &lt;strong&gt;Гласные&lt;/strong&gt; &lt;strong&gt;буквы&lt;/strong&gt;, обозначающие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65353" y="714009"/>
            <a:ext cx="4818743" cy="54049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867" y="4962116"/>
            <a:ext cx="1426588" cy="140829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867" y="1953306"/>
            <a:ext cx="1438781" cy="146316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36208" y="4655770"/>
            <a:ext cx="1463167" cy="146316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36208" y="1665962"/>
            <a:ext cx="1463167" cy="151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5" r="-650" b="17199"/>
          <a:stretch/>
        </p:blipFill>
        <p:spPr>
          <a:xfrm>
            <a:off x="288099" y="722220"/>
            <a:ext cx="5549030" cy="51231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3" t="4401" r="15034" b="7887"/>
          <a:stretch/>
        </p:blipFill>
        <p:spPr>
          <a:xfrm>
            <a:off x="6288065" y="2605414"/>
            <a:ext cx="5661765" cy="32317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571878" y="429833"/>
            <a:ext cx="4876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СЛОГОВЫЕ ТАБЛИЦЫ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3" b="4761"/>
          <a:stretch/>
        </p:blipFill>
        <p:spPr>
          <a:xfrm>
            <a:off x="2017486" y="442202"/>
            <a:ext cx="8534399" cy="59876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123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1323"/>
          <a:stretch/>
        </p:blipFill>
        <p:spPr>
          <a:xfrm>
            <a:off x="2113613" y="463504"/>
            <a:ext cx="8738790" cy="58119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079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" t="2116" r="1111" b="3068"/>
          <a:stretch/>
        </p:blipFill>
        <p:spPr>
          <a:xfrm>
            <a:off x="1976798" y="327461"/>
            <a:ext cx="8531307" cy="62146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7406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82" t="1693" r="1490" b="2433"/>
          <a:stretch/>
        </p:blipFill>
        <p:spPr>
          <a:xfrm>
            <a:off x="2156918" y="584617"/>
            <a:ext cx="8258628" cy="58311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7374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9" r="8698" b="49375"/>
          <a:stretch/>
        </p:blipFill>
        <p:spPr>
          <a:xfrm>
            <a:off x="5186597" y="3537691"/>
            <a:ext cx="6552107" cy="29760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8" t="5448" r="6257" b="47683"/>
          <a:stretch/>
        </p:blipFill>
        <p:spPr>
          <a:xfrm>
            <a:off x="444364" y="513044"/>
            <a:ext cx="7125670" cy="27081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000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73" y="1077238"/>
            <a:ext cx="3919965" cy="522335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30" y="1052185"/>
            <a:ext cx="6981172" cy="52358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7863" y="275573"/>
            <a:ext cx="9693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для педагогов МДОУ по подготовке к обучению грамоте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7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11" b="5531"/>
          <a:stretch/>
        </p:blipFill>
        <p:spPr>
          <a:xfrm>
            <a:off x="380408" y="701462"/>
            <a:ext cx="6007866" cy="53486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00" r="7461"/>
          <a:stretch/>
        </p:blipFill>
        <p:spPr>
          <a:xfrm>
            <a:off x="7214728" y="463464"/>
            <a:ext cx="4346795" cy="558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5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28799" y="929149"/>
            <a:ext cx="87457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грамоте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это определенный способ формирования навыка чтения и письма, овладение умением читать и писать тексты, излагать свои мысли в письменной форме, понимать при чтении не только значение отдельных слов и предложений, но и смысл текста, т.е. овладение письменной речью. Обучающийся грамоте учится переводить звуки речи в буквы, т.е. писать, и воссоздавать по буквам звуки, т.е. читать. Обучение грамоте в детском саду является пропедевтикой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дислексии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дисграфии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поможет ребёнку избежать некоторых специфических ошибок.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5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Презентация «Повышение профессиональной компетенции воспитателей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02"/>
          <a:stretch/>
        </p:blipFill>
        <p:spPr bwMode="auto">
          <a:xfrm>
            <a:off x="2268325" y="2176311"/>
            <a:ext cx="7803930" cy="41201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1097845" y="755776"/>
            <a:ext cx="1041471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0800000" flipV="1">
            <a:off x="294968" y="432386"/>
            <a:ext cx="64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Качественное обучение </a:t>
            </a:r>
            <a:r>
              <a:rPr lang="ru-RU" sz="2800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дошкольников грамоте возможно при условии развитого фонематического слуха и фонематического восприятия.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5368" y="3097160"/>
            <a:ext cx="8229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Ключевой идеей обучения грамоте детей дошкольного возраста является принцип детского психолога Д. Б.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Эльконина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 «Исходный принцип системы дошкольного обучения грамоте состоит в том, что знакомству и работе ребенка с буквами должен предшествовать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добуквенный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чисто звуковой период обучения, буква — это знак звука». </a:t>
            </a:r>
            <a:endParaRPr lang="ru-RU" sz="2800" dirty="0"/>
          </a:p>
        </p:txBody>
      </p:sp>
      <p:pic>
        <p:nvPicPr>
          <p:cNvPr id="5" name="Picture 5" descr="Картинки по запросу &quot;гласные буквы картинки весёлые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082" y="656589"/>
            <a:ext cx="3048000" cy="2016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695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226" y="103240"/>
            <a:ext cx="11705163" cy="6719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75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обучении грамоте таких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с ОНР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учитывать ряд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условий:</a:t>
            </a:r>
          </a:p>
          <a:p>
            <a:pPr lvl="0" algn="just">
              <a:spcAft>
                <a:spcPts val="75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1.Обучение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чтению и письму ведется только на правильно произносимых звуках и словах (предупреждение специфических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дисграфических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ошибок).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75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2.В первую очередь изучаются те звуки, которые произносятся детьми в основном правильно. Это следующие звуки и соответствующие им буквы: 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а, у, о, м, х, п, к, т, н, в, ы, м.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Затем постепенно начинается работа над звуками, неправильно произносимыми, которые исправляются во время специальных занятий по коррекции произношения.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75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3.Большое внимание отводится развитию навыка быстро ориентироваться в звукобуквенном составе слова.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75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4.Необходимо, чтобы весь словарный материал, который используется в процессе обучения грамоте, был знаком учащимся, чтобы они понимали значения слов и умели соотносить их с определенными предметами и явлениями действительности.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8625" algn="just">
              <a:spcAft>
                <a:spcPts val="75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</a:t>
            </a:r>
            <a:r>
              <a:rPr lang="ru-RU" sz="2400" dirty="0" smtClean="0">
                <a:solidFill>
                  <a:srgbClr val="6E72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следует проводить с использованием игровых методик.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8625" algn="just">
              <a:spcAft>
                <a:spcPts val="75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6. Обучение должно проходить на положительном эмоциональном фоне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9897" y="784477"/>
            <a:ext cx="98755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Очень важно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взрослым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смешивать в своей речи и речи детей понятия «Звук» и «Буква».  С самого начала обучения дети имеют дело со звуками речи. Дошкольники часто путают названия букв ( дэ,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вэ и т. д.) со звуками. Эта путаница будет им мешать при обучении в школе. Для того чтобы подобного не случилось, воспитатель должен сам твердо усвоить, когда речь идет о звуках, а когда о буквах. 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2182" y="261257"/>
            <a:ext cx="2312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!!!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bipbap.ru/wp-content/uploads/2018/01/s1200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442" y="3777521"/>
            <a:ext cx="2563099" cy="2443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50317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proprikol.ru/wp-content/uploads/2019/09/kartinki-na-prozrachnom-fone-dlya-detej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4005944"/>
            <a:ext cx="2535015" cy="184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28457" y="589624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/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Звуки мы слышим и произносим, буквы - пишем и читаем.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Иные соотношения невозможны: букву нельзя произнести, пропеть, проговорить, продекламировать, ее невозможно и услышать. Буквы не бывают ни твердыми, ни мягкими, ни глухими, ни звонкими, ни ударными, ни безударными. Все эти характеристики относятся к звукам.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0499" y="4958774"/>
            <a:ext cx="5196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921263" y="2062267"/>
            <a:ext cx="64515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1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03" t="4242" r="5082" b="2862"/>
          <a:stretch/>
        </p:blipFill>
        <p:spPr>
          <a:xfrm>
            <a:off x="6145967" y="259288"/>
            <a:ext cx="4646950" cy="637081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739813" y="1712686"/>
            <a:ext cx="4557486" cy="2133600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50215"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русском языке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42 звука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гласных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36 согласных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lvl="0" indent="450215"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тогда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букв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33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812" y="4376679"/>
            <a:ext cx="2216329" cy="22163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372" y="4842773"/>
            <a:ext cx="1274174" cy="159729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72899" y="5111174"/>
            <a:ext cx="5196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9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3" t="26448" r="17869" b="26120"/>
          <a:stretch/>
        </p:blipFill>
        <p:spPr>
          <a:xfrm>
            <a:off x="1961342" y="1888760"/>
            <a:ext cx="8274571" cy="32528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896129" y="750182"/>
            <a:ext cx="8339784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Алфавитные названия букв русского языка</a:t>
            </a:r>
            <a:endParaRPr lang="ru-RU" sz="32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4" descr="Веселые буквы - ж, з, й, 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40328">
            <a:off x="539819" y="2044157"/>
            <a:ext cx="807098" cy="8565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2" name="Picture 10" descr="Создать мем &quot;буквы алфавита, буква у для детей, веселые буквы&quot; - Картинки -  Meme-arsenal.c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3854">
            <a:off x="490509" y="3890975"/>
            <a:ext cx="801819" cy="745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3" name="Picture 12" descr="Буквы клипарт (55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6368">
            <a:off x="499635" y="5624795"/>
            <a:ext cx="880300" cy="8390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4" name="Picture 16" descr="Картинки буква А - Алфавит - Картинки PNG - Галерейка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20343">
            <a:off x="2824129" y="5606008"/>
            <a:ext cx="952543" cy="8765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5" name="Picture 2" descr="Красивые картинки буквы Б — детские, раскраски, трафарет, рукописные |  Буквы алфавита, Алфавит, Русский алфавит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50144">
            <a:off x="5615826" y="5586315"/>
            <a:ext cx="836366" cy="9159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6" name="Picture 4" descr="Азбука детям: буква Ч (Дошкольникам и первоклассникам короткие стихи про  букву Ч) | Алфавит, Азбука, Русский алфавит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5930">
            <a:off x="8147520" y="5636718"/>
            <a:ext cx="875771" cy="9041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0" name="Picture 2" descr="Буква К - Алфавит - Картинки PNG - Галерейка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6980">
            <a:off x="10859172" y="1943362"/>
            <a:ext cx="820969" cy="8394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2" name="Picture 4" descr="Буква И - Алфавит - Картинки PNG - Галерейка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95800">
            <a:off x="10855351" y="3798948"/>
            <a:ext cx="869001" cy="8322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4" name="Picture 6" descr="Собери букву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7413">
            <a:off x="10601097" y="5551215"/>
            <a:ext cx="861277" cy="9169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" name="Picture 4" descr="Буква И - Алфавит - Картинки PNG - Галерейка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95800">
            <a:off x="10855352" y="3777380"/>
            <a:ext cx="869001" cy="8322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6149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 descr="Конспект группового логопедического занятия на тему ...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8" t="3845" r="2503" b="3769"/>
          <a:stretch/>
        </p:blipFill>
        <p:spPr bwMode="auto">
          <a:xfrm>
            <a:off x="2607029" y="1008452"/>
            <a:ext cx="6982691" cy="50569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3094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224</Words>
  <Application>Microsoft Office PowerPoint</Application>
  <PresentationFormat>Широкоэкранный</PresentationFormat>
  <Paragraphs>36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57</cp:revision>
  <dcterms:created xsi:type="dcterms:W3CDTF">2022-03-19T12:48:22Z</dcterms:created>
  <dcterms:modified xsi:type="dcterms:W3CDTF">2022-11-25T08:07:11Z</dcterms:modified>
</cp:coreProperties>
</file>