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9" r:id="rId3"/>
    <p:sldId id="297" r:id="rId4"/>
    <p:sldId id="298" r:id="rId5"/>
    <p:sldId id="300" r:id="rId6"/>
    <p:sldId id="301" r:id="rId7"/>
    <p:sldId id="302" r:id="rId8"/>
    <p:sldId id="277" r:id="rId9"/>
    <p:sldId id="303" r:id="rId10"/>
    <p:sldId id="304" r:id="rId11"/>
    <p:sldId id="305" r:id="rId12"/>
    <p:sldId id="311" r:id="rId13"/>
    <p:sldId id="310" r:id="rId14"/>
    <p:sldId id="306" r:id="rId15"/>
    <p:sldId id="314" r:id="rId16"/>
    <p:sldId id="315" r:id="rId17"/>
    <p:sldId id="312" r:id="rId18"/>
    <p:sldId id="313" r:id="rId19"/>
    <p:sldId id="316" r:id="rId20"/>
    <p:sldId id="307" r:id="rId21"/>
    <p:sldId id="264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A50021"/>
    <a:srgbClr val="CC0000"/>
    <a:srgbClr val="800000"/>
    <a:srgbClr val="009900"/>
    <a:srgbClr val="0000FF"/>
    <a:srgbClr val="CC3300"/>
    <a:srgbClr val="006600"/>
    <a:srgbClr val="0000CC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47" autoAdjust="0"/>
    <p:restoredTop sz="94493" autoAdjust="0"/>
  </p:normalViewPr>
  <p:slideViewPr>
    <p:cSldViewPr>
      <p:cViewPr>
        <p:scale>
          <a:sx n="77" d="100"/>
          <a:sy n="77" d="100"/>
        </p:scale>
        <p:origin x="-12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  <c:pt idx="1">
                  <c:v>0</c:v>
                </c:pt>
              </c:numCache>
            </c:numRef>
          </c:val>
        </c:ser>
        <c:axId val="65562112"/>
        <c:axId val="65563648"/>
      </c:barChart>
      <c:catAx>
        <c:axId val="65562112"/>
        <c:scaling>
          <c:orientation val="minMax"/>
        </c:scaling>
        <c:axPos val="b"/>
        <c:tickLblPos val="nextTo"/>
        <c:crossAx val="65563648"/>
        <c:crosses val="autoZero"/>
        <c:auto val="1"/>
        <c:lblAlgn val="ctr"/>
        <c:lblOffset val="100"/>
      </c:catAx>
      <c:valAx>
        <c:axId val="65563648"/>
        <c:scaling>
          <c:orientation val="minMax"/>
        </c:scaling>
        <c:axPos val="l"/>
        <c:majorGridlines/>
        <c:numFmt formatCode="General" sourceLinked="1"/>
        <c:tickLblPos val="nextTo"/>
        <c:crossAx val="65562112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763680738002233"/>
          <c:y val="0.31559767444030734"/>
          <c:w val="0.11427526654200949"/>
          <c:h val="0.24716782998679268"/>
        </c:manualLayout>
      </c:layout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E0E3-E77A-49EE-A591-523003D5C9C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0.jpeg"/><Relationship Id="rId4" Type="http://schemas.openxmlformats.org/officeDocument/2006/relationships/image" Target="../media/image12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colu.ru/articles/zanyatiya-s-doshkolnikami-poekonomike.htm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41 «Скворушка» города Невинномысска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DSCN4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36203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00034" y="3357562"/>
            <a:ext cx="8286808" cy="18573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ru-RU" sz="6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>
              <a:lnSpc>
                <a:spcPct val="120000"/>
              </a:lnSpc>
            </a:pP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 ГРАМОТНОСТИ </a:t>
            </a:r>
          </a:p>
          <a:p>
            <a:pPr algn="ctr">
              <a:lnSpc>
                <a:spcPct val="120000"/>
              </a:lnSpc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СТАРШЕГО ДОШКОЛЬНОГО ВОЗРАСТА </a:t>
            </a: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ct val="120000"/>
              </a:lnSpc>
            </a:pP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92919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Заведующая МБДОУ № 41 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Надежда Леонидовна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Игнатова</a:t>
            </a:r>
          </a:p>
          <a:p>
            <a:pPr algn="ctr"/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Ставропольский край 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город Невинномысск</a:t>
            </a: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85728"/>
            <a:ext cx="8820472" cy="135732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</a:rPr>
              <a:t>ПОДГОТОВИТЕЛЬНЫЙ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изучение и подбор литературы</a:t>
            </a:r>
          </a:p>
          <a:p>
            <a:pPr marL="742950" lvl="0" indent="-74295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обсуждение темы проекта с детьми и родителями</a:t>
            </a:r>
          </a:p>
          <a:p>
            <a:pPr marL="742950" lvl="0" indent="-74295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проведение консультаций по подбору материалов</a:t>
            </a:r>
          </a:p>
          <a:p>
            <a:pPr algn="ctr"/>
            <a:endParaRPr lang="ru-RU" sz="34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>
              <a:buFont typeface="Wingdings" pitchFamily="2" charset="2"/>
              <a:buChar char="§"/>
            </a:pPr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s://photo.7ya.ru/ph/2015/8/26/14405961686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3579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85728"/>
            <a:ext cx="9001156" cy="135732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</a:rPr>
              <a:t>ОСНОВНОЙ</a:t>
            </a:r>
            <a:endParaRPr lang="ru-RU" sz="3400" b="1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lvl="0" indent="-742950">
              <a:lnSpc>
                <a:spcPct val="120000"/>
              </a:lnSpc>
              <a:buFont typeface="Arial" pitchFamily="34" charset="0"/>
              <a:buChar char="•"/>
            </a:pPr>
            <a:endParaRPr lang="ru-RU" sz="9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чтение полезных сказок о финансах Э. Матвеев «Дима и Совёнок»;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выборочные занятия образовательного курса «Приключение кота Белобока, или Экономика для малышей»;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сюжетно-ролевые игры;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экскурсии в Гипермаркет, Кафе, Сбербанк г. Невинномысска;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изготовление пособий.</a:t>
            </a:r>
          </a:p>
          <a:p>
            <a:pPr algn="ctr"/>
            <a:endParaRPr lang="ru-RU" sz="34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/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Настя\Desktop\IMG-20181121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429132"/>
            <a:ext cx="3176338" cy="224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астя\Desktop\IMG-20181121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3000396" cy="218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realybiz.ru/wp-content/uploads/2015/07/%D0%BA%D0%B0%D0%BA-%D0%BE%D1%80%D0%B3%D0%B0%D0%BD%D0%B8%D0%B7%D0%BE%D0%B2%D0%B0%D1%82%D1%8C-%D0%BE%D1%82%D0%BA%D1%80%D1%8B%D1%82%D0%B8%D0%B5-%D0%BC%D0%B0%D0%B3%D0%B0%D0%B7%D0%B8%D0%BD%D0%B0-%D0%B4%D0%B5%D1%82%D1%81%D0%BA%D0%BE%D0%B3%D0%BE-%D0%BF%D0%B8%D1%82%D0%B0%D0%BD%D0%B8%D1%8F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928934"/>
            <a:ext cx="3071834" cy="202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lib.nagorsk.ru/images/lib/det-lib/chitateli/647386d097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1500197" cy="1176095"/>
          </a:xfrm>
          <a:prstGeom prst="rect">
            <a:avLst/>
          </a:prstGeom>
          <a:noFill/>
        </p:spPr>
      </p:pic>
      <p:pic>
        <p:nvPicPr>
          <p:cNvPr id="8" name="Рисунок 7" descr="C:\Users\senogonova\Desktop\обр Белобок бег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63869">
            <a:off x="7171995" y="3013470"/>
            <a:ext cx="1285508" cy="9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s://www.tikaibio.lv/images/bio-korzi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5214950"/>
            <a:ext cx="2143140" cy="128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Сюжетно-ролевая игра «Магазин»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" name="Содержимое 4" descr="DSCN4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143404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5" descr="DSCN4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357562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5275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457200" y="357166"/>
            <a:ext cx="5543560" cy="114300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             ЭКСКУРСИЯ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ВОСПИТАННИКОВ  МБДОУ № 41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 СБЕРБАНК 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66"/>
            <a:ext cx="2857520" cy="1562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6" descr="IMG-20160512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14554"/>
            <a:ext cx="3071834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7" descr="IMG-20160512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285992"/>
            <a:ext cx="3214710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226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85728"/>
            <a:ext cx="9001156" cy="135732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</a:rPr>
              <a:t>ЗАКЛЮЧИТЕЛЬНЫЙ</a:t>
            </a:r>
            <a:endParaRPr lang="ru-RU" sz="9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ярмарка детско-родительских проектов;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экономическая игра – КВН;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совместное развлечение детей и родителей «Весёлая ярмарка»</a:t>
            </a:r>
          </a:p>
          <a:p>
            <a:pPr algn="ctr"/>
            <a:endParaRPr lang="ru-RU" sz="34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/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kbcity.kg/wp-content/uploads/2018/03/19277_photo_5a1eab4273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ds.odes.obr55.ru/files/2018/10/%D0%AF%D1%80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286380" y="2571744"/>
            <a:ext cx="32861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112ds.ru/base/data/846mi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257176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571472" y="142852"/>
            <a:ext cx="8143932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Участники проекта</a:t>
            </a:r>
          </a:p>
          <a:p>
            <a:pPr algn="ctr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endParaRPr lang="ru-RU" sz="2600" dirty="0">
              <a:solidFill>
                <a:srgbClr val="660033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  <a:cs typeface="MV Boli" pitchFamily="2" charset="0"/>
              </a:rPr>
              <a:t>дети групп</a:t>
            </a:r>
            <a:endParaRPr lang="ru-RU" sz="2800" b="1" i="1" dirty="0">
              <a:solidFill>
                <a:srgbClr val="006600"/>
              </a:solidFill>
              <a:latin typeface="Bookman Old Style" pitchFamily="18" charset="0"/>
              <a:cs typeface="MV Boli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  <a:cs typeface="MV Boli" pitchFamily="2" charset="0"/>
              </a:rPr>
              <a:t> воспитатели групп, родители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Настя\Desktop\20180904_10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1438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playcast.ru/uploads/2016/04/17/1829615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933575" cy="19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galerey-room.ru/images/092806_13854472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5850" y="1785926"/>
            <a:ext cx="3714776" cy="466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стя\Desktop\IMG-20181122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4"/>
            <a:ext cx="35004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Users\Настя\Desktop\IMG-20181121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714776" cy="274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20716633">
            <a:off x="7322727" y="3063700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RussiaP272-1000Rubles-1997(2000)-donatedsb_f * Деньги нашего мира * Фототематики : купить репродукцию, купить постер, багетная 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2923">
            <a:off x="5685904" y="3154705"/>
            <a:ext cx="1161690" cy="4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9" descr="http://img-fotki.yandex.ru/get/6005/valenta-mog.8d/0_653ee_c5f0430c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97152"/>
            <a:ext cx="3423894" cy="18797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20181123_131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4536504" cy="285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 Адыгее добычей грабителей пенсионерки стала 100-рублевая купюра Югополис"/>
          <p:cNvPicPr/>
          <p:nvPr/>
        </p:nvPicPr>
        <p:blipFill>
          <a:blip r:embed="rId8" cstate="print"/>
          <a:srcRect l="5566" t="21908" r="7663" b="22328"/>
          <a:stretch>
            <a:fillRect/>
          </a:stretch>
        </p:blipFill>
        <p:spPr bwMode="auto">
          <a:xfrm rot="20156193">
            <a:off x="3818554" y="5429964"/>
            <a:ext cx="1073930" cy="41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RussiaP272-1000Rubles-1997(2000)-donatedsb_f * Деньги нашего мира * Фототематики : купить репродукцию, купить постер, багетная 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88682">
            <a:off x="3815773" y="1036059"/>
            <a:ext cx="1161690" cy="4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20716633">
            <a:off x="2375835" y="539431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 Адыгее добычей грабителей пенсионерки стала 100-рублевая купюра Югополис"/>
          <p:cNvPicPr/>
          <p:nvPr/>
        </p:nvPicPr>
        <p:blipFill>
          <a:blip r:embed="rId9" cstate="print"/>
          <a:srcRect l="5566" t="21908" r="7663" b="22328"/>
          <a:stretch>
            <a:fillRect/>
          </a:stretch>
        </p:blipFill>
        <p:spPr bwMode="auto">
          <a:xfrm rot="2078779">
            <a:off x="655385" y="789328"/>
            <a:ext cx="991107" cy="46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20716633">
            <a:off x="7272378" y="3059711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1337838">
            <a:off x="359610" y="5003927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41 «Скворушка» города Невинномысска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первичных экономических представлений у детей старшего дошкольного возраста </a:t>
            </a:r>
          </a:p>
          <a:p>
            <a:pPr algn="just"/>
            <a:endParaRPr lang="ru-RU" sz="20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214554"/>
            <a:ext cx="8429684" cy="442915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в определении  своих потребностей;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регулировать потребности в соответствии с возможностями;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 предметов  необходимых в различных условиях;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значимости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труда;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выбирать товар в соответствии с ценой и качеством;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разумно расходовать деньги;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необходимости  экономии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семейного бюджета.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Студент - заочник - стихи и проза на Избе-Читальн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357430"/>
            <a:ext cx="15001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366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41 «Скворушка» города Невинномысска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первичных экономических представлений у детей старшего дошкольного возраста</a:t>
            </a:r>
            <a:endParaRPr lang="ru-RU" sz="20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2000240"/>
          <a:ext cx="814393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788" y="6215082"/>
            <a:ext cx="8936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проведенной диагностики показали 100% усвоение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7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kol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85926"/>
            <a:ext cx="43576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42852"/>
            <a:ext cx="471490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Дети с высоким уровнем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могут объяснить элементарный смысл экономических понятий, употребляют в речи экономические слова, активны в играх,  задают много вопросов, проявляют инициативу, энергично выполняют поручения, доводят начатое дело до конца. </a:t>
            </a:r>
            <a:endParaRPr lang="ru-RU" sz="2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Дети со средним уровнем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имеют представление об экономических понятиях, но не всегда могут объяснить их,  не умеют самостоятельно использовать имеющиеся знания о мире экономики, только с помощью взрослого могут организовать свою деятельность, не всегда активны, но способны проявлять упорство достижении цели.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28794" y="142852"/>
            <a:ext cx="5143536" cy="1357322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«Содействие повышению уровня финансовой грамотности населения и развитию финансового образования в РФ»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14480" y="1571612"/>
            <a:ext cx="5572164" cy="1500198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Краевая программа «Повышение уровня, финансовой грамотности населения Ставропольского края и развитие финансового образования в Ставропольском крае на 2014-2016 годы»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3143248"/>
            <a:ext cx="6929486" cy="1571636"/>
          </a:xfrm>
          <a:prstGeom prst="ellips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апробации и адаптации методических материалов по продвижению финансовой грамотности и финансового образования</a:t>
            </a:r>
          </a:p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г. Невинномысске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428992" y="4857760"/>
            <a:ext cx="500066" cy="21431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500562" y="4929198"/>
            <a:ext cx="285752" cy="158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500694" y="4857760"/>
            <a:ext cx="500066" cy="21431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500298" y="5143512"/>
            <a:ext cx="4214842" cy="1571636"/>
          </a:xfrm>
          <a:prstGeom prst="ellipse">
            <a:avLst/>
          </a:prstGeom>
          <a:ln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основ финансовой грамотности у детей старшего дошкольного возраста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МБДОУ №41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Невинномысска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amki-photoshop.ru/predmet/knigi5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357166"/>
            <a:ext cx="1714500" cy="1143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142852"/>
            <a:ext cx="4493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проекта: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876"/>
            <a:ext cx="2583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endParaRPr lang="ru-RU" sz="2000" b="1" i="1" u="sng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42844" y="1357298"/>
            <a:ext cx="76438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об экономике: методическое пособие 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авт.-сот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Т.А. Шорыгина. – М.: Творческий Центр «Сфера», 2009.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в мир экономики, или как мы играем в экономику 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авт.-сот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А.А. Смоленцева. – СПб., 2001.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материалы к занятиям по экономике в начальной школе: занимательные задания и упражнения; познавательные истории /авт.-сост. М.М. Воронина. – Волгоград: Учитель, 2012.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434" y="1009632"/>
            <a:ext cx="1830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Литература: </a:t>
            </a:r>
            <a:endParaRPr lang="ru-RU" sz="2000" b="1" i="1" u="sng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20" y="4214818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vscolu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articles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zanyatiya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s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doshkolnikami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poekonomike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html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http://www/nsportal.ru/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http://www.maam.ru</a:t>
            </a:r>
            <a:endParaRPr lang="ru-RU" sz="2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http://www.indigo-mir.ru</a:t>
            </a:r>
          </a:p>
        </p:txBody>
      </p:sp>
      <p:pic>
        <p:nvPicPr>
          <p:cNvPr id="26640" name="Picture 16" descr="http://golos-buryatyi.ru/wp-content/uploads/2015/12/optovolokn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2889194" cy="188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71546"/>
            <a:ext cx="8715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ПРИГЛАШАЕМ К СОТРУДНИЧЕСТВУ!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32" name="Picture 8" descr="кап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14356"/>
            <a:ext cx="2857500" cy="2000251"/>
          </a:xfrm>
          <a:prstGeom prst="rect">
            <a:avLst/>
          </a:prstGeom>
          <a:noFill/>
        </p:spPr>
      </p:pic>
      <p:pic>
        <p:nvPicPr>
          <p:cNvPr id="12" name="Picture 8" descr="кап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857500" cy="2000251"/>
          </a:xfrm>
          <a:prstGeom prst="rect">
            <a:avLst/>
          </a:prstGeom>
          <a:noFill/>
        </p:spPr>
      </p:pic>
      <p:pic>
        <p:nvPicPr>
          <p:cNvPr id="13" name="Picture 8" descr="кап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00504"/>
            <a:ext cx="2857500" cy="2000251"/>
          </a:xfrm>
          <a:prstGeom prst="rect">
            <a:avLst/>
          </a:prstGeom>
          <a:noFill/>
        </p:spPr>
      </p:pic>
      <p:pic>
        <p:nvPicPr>
          <p:cNvPr id="14" name="Picture 8" descr="кап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857500" cy="2000251"/>
          </a:xfrm>
          <a:prstGeom prst="rect">
            <a:avLst/>
          </a:prstGeom>
          <a:noFill/>
        </p:spPr>
      </p:pic>
      <p:pic>
        <p:nvPicPr>
          <p:cNvPr id="15" name="Picture 8" descr="кап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28"/>
            <a:ext cx="2857500" cy="2000251"/>
          </a:xfrm>
          <a:prstGeom prst="rect">
            <a:avLst/>
          </a:prstGeom>
          <a:noFill/>
        </p:spPr>
      </p:pic>
      <p:pic>
        <p:nvPicPr>
          <p:cNvPr id="16" name="Picture 8" descr="кап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857500" cy="2000251"/>
          </a:xfrm>
          <a:prstGeom prst="rect">
            <a:avLst/>
          </a:prstGeom>
          <a:noFill/>
        </p:spPr>
      </p:pic>
      <p:pic>
        <p:nvPicPr>
          <p:cNvPr id="10" name="Рисунок 9" descr="Картинки Обои на рабочий стол Животные Обои birds ptitsa na vetke 3 160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00" y="2214546"/>
            <a:ext cx="3312368" cy="3080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596" y="5440413"/>
            <a:ext cx="8163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№41 «Скворушка»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Невинномысска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Условиями для успешной реализации данного совместного проекта являются:</a:t>
            </a: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http://www.phoenix-school.org/upload/zakazat-diplom-v-stavropole-448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1000108"/>
            <a:ext cx="2114550" cy="204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1500174"/>
            <a:ext cx="77867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наличие познавательного интереса;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взаимодействия взрослых и детей;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добровольность и возможность  выбора;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поддержка чувства успешности;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подход;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соответствие методов работы возрастным особенностям детей.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57158" y="214290"/>
            <a:ext cx="6500858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Тип проекта</a:t>
            </a: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14324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доминирующему методу: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информационно-творческий;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характеру содержания: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включают ребенка и его семью, детский сад;</a:t>
            </a:r>
          </a:p>
          <a:p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осуществляются в контакте с семьей;</a:t>
            </a:r>
          </a:p>
          <a:p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фронтальный;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краткосрочные для групп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(сентябрь-май).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klimovskds17.edumsko.ru/uploads/3000/2369/section/230657/170100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56" y="428604"/>
            <a:ext cx="2714644" cy="2949190"/>
          </a:xfrm>
          <a:prstGeom prst="rect">
            <a:avLst/>
          </a:prstGeom>
          <a:noFill/>
        </p:spPr>
      </p:pic>
      <p:pic>
        <p:nvPicPr>
          <p:cNvPr id="33806" name="Picture 14" descr="Ли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2843" y="714355"/>
            <a:ext cx="6715172" cy="2457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57158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Цель проекта</a:t>
            </a: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9429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Финансовое просвещение детей </a:t>
            </a: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старшего дошкольного возраста.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3223183" cy="235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240360" cy="237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Screenshot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3744416" cy="243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Admin\Рабочий стол\Screenshot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861048"/>
            <a:ext cx="32575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7" name="AutoShape 9" descr="vege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vege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миска с картош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 descr="https://img-fotki.yandex.ru/get/198361/200418627.1ab/0_18dd76_bef1316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Задачи проекта</a:t>
            </a:r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92696"/>
            <a:ext cx="864096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6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Сформировать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первичные экономические представления дошкольников об экономических категориях «Потребности», «Труд», «Товар», «Деньги», «Семейный бюджет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endParaRPr lang="ru-RU" sz="1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Закрепить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первоначальные представления посредством различных видов деятельности (подвижно-игровой, </a:t>
            </a:r>
            <a:r>
              <a:rPr lang="ru-RU" sz="2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художественно-изобразителльной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коммуникативно-речевой, двигательной, театрализованной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endParaRPr lang="ru-RU" sz="1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Воспитать</a:t>
            </a:r>
            <a:r>
              <a:rPr lang="ru-RU" sz="28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социально-личностные 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качества и 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ценностные ориентиры, необходимые 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для рационального поведения в сфере 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экономики.</a:t>
            </a:r>
            <a:endParaRPr lang="ru-RU" sz="2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Методы проекта</a:t>
            </a:r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85723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изучение теоретических материалов о предмете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проекта;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наблюдения;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обсуждения темы проекта с детьми и родителями;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игровые «Магазин», «Парикмахерская», «Кафе»,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«Семья»……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чтение сказок, рассказов;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экскурсия в «Магазин», «Кафе», «Банк»;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просмотр мультиков;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ярмарка детско-родительских проектов;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проблемные ситуации.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23528" y="428604"/>
            <a:ext cx="8820472" cy="378621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Предпологаемый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результат</a:t>
            </a:r>
          </a:p>
          <a:p>
            <a:endParaRPr lang="ru-RU" sz="2600" b="1" i="1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r>
              <a:rPr lang="ru-RU" sz="4400" b="1" i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Дети будут уметь:</a:t>
            </a:r>
          </a:p>
          <a:p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определять основные потребности человека;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сравнивать цены на товар, объяснять разницу;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объяснять структуру семейного бюджета.</a:t>
            </a: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>
              <a:buFont typeface="Wingdings" pitchFamily="2" charset="2"/>
              <a:buChar char="§"/>
            </a:pPr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C:\Documents and Settings\russkova\Рабочий стол\БУКЛЕТ\80487283_large_10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RussiaP272-1000Rubles-1997(2000)-donatedsb_f * Деньги нашего мира * Фототематики : купить репродукцию, купить постер, багетная 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923">
            <a:off x="653895" y="3871365"/>
            <a:ext cx="1161690" cy="4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 Адыгее добычей грабителей пенсионерки стала 100-рублевая купюра Югополис"/>
          <p:cNvPicPr/>
          <p:nvPr/>
        </p:nvPicPr>
        <p:blipFill>
          <a:blip r:embed="rId4" cstate="print"/>
          <a:srcRect l="5566" t="21908" r="7663" b="22328"/>
          <a:stretch>
            <a:fillRect/>
          </a:stretch>
        </p:blipFill>
        <p:spPr bwMode="auto">
          <a:xfrm rot="19817107">
            <a:off x="1238532" y="5031081"/>
            <a:ext cx="1073930" cy="49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russkova\Рабочий стол\БУКЛЕТ\qy_fD-ral7s[1].jpg"/>
          <p:cNvPicPr/>
          <p:nvPr/>
        </p:nvPicPr>
        <p:blipFill>
          <a:blip r:embed="rId5" cstate="print"/>
          <a:srcRect l="2693" b="10781"/>
          <a:stretch>
            <a:fillRect/>
          </a:stretch>
        </p:blipFill>
        <p:spPr bwMode="auto">
          <a:xfrm rot="20716633">
            <a:off x="1799770" y="3419751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russkova\Рабочий стол\БУКЛЕТ\111.bmp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57522">
            <a:off x="1622600" y="4688317"/>
            <a:ext cx="1979953" cy="20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573016"/>
            <a:ext cx="2542442" cy="2738014"/>
          </a:xfrm>
          <a:prstGeom prst="rect">
            <a:avLst/>
          </a:prstGeom>
          <a:noFill/>
        </p:spPr>
      </p:pic>
      <p:pic>
        <p:nvPicPr>
          <p:cNvPr id="9" name="Рисунок 8" descr="Методические рекомендации для родителей по лексическим темам Pandia.ru"/>
          <p:cNvPicPr/>
          <p:nvPr/>
        </p:nvPicPr>
        <p:blipFill>
          <a:blip r:embed="rId8" cstate="print"/>
          <a:srcRect l="16869" r="13671"/>
          <a:stretch>
            <a:fillRect/>
          </a:stretch>
        </p:blipFill>
        <p:spPr bwMode="auto">
          <a:xfrm>
            <a:off x="6516216" y="3356992"/>
            <a:ext cx="242889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23528" y="214290"/>
            <a:ext cx="8820472" cy="37862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Этапы проекта:</a:t>
            </a: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подготовительный  (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сентябрь);</a:t>
            </a: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основной (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сентябрь-май);</a:t>
            </a: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заключительный (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май).</a:t>
            </a: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>
              <a:buFont typeface="Wingdings" pitchFamily="2" charset="2"/>
              <a:buChar char="§"/>
            </a:pPr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Студент - заочник - стихи и проза на Избе-Читальн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5001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DSCN4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3097484" cy="232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IMG-20160512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429000"/>
            <a:ext cx="2664296" cy="331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C:\Users\Настя\Downloads\IMG-20181123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214554"/>
            <a:ext cx="265746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2203</TotalTime>
  <Words>872</Words>
  <Application>Microsoft Office PowerPoint</Application>
  <PresentationFormat>Экран (4:3)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242</cp:revision>
  <dcterms:created xsi:type="dcterms:W3CDTF">2016-10-17T05:58:22Z</dcterms:created>
  <dcterms:modified xsi:type="dcterms:W3CDTF">2020-09-17T09:33:49Z</dcterms:modified>
</cp:coreProperties>
</file>