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6" r:id="rId3"/>
    <p:sldId id="299" r:id="rId4"/>
    <p:sldId id="297" r:id="rId5"/>
    <p:sldId id="298" r:id="rId6"/>
    <p:sldId id="300" r:id="rId7"/>
    <p:sldId id="301" r:id="rId8"/>
    <p:sldId id="302" r:id="rId9"/>
    <p:sldId id="277" r:id="rId10"/>
    <p:sldId id="303" r:id="rId11"/>
    <p:sldId id="304" r:id="rId12"/>
    <p:sldId id="305" r:id="rId13"/>
    <p:sldId id="306" r:id="rId14"/>
    <p:sldId id="307" r:id="rId15"/>
    <p:sldId id="264" r:id="rId1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0000FF"/>
    <a:srgbClr val="008000"/>
    <a:srgbClr val="800000"/>
    <a:srgbClr val="CC3300"/>
    <a:srgbClr val="006600"/>
    <a:srgbClr val="0000CC"/>
    <a:srgbClr val="66003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47" autoAdjust="0"/>
    <p:restoredTop sz="94493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E0E3-E77A-49EE-A591-523003D5C9C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5424-0B89-4B38-B907-DE0F07B6C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colu.ru/articles/zanyatiya-s-doshkolnikami-poekonomike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41 «Скворушка» города Невинномысска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143512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 МБДОУ № 41 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Лидия Витальевна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Суворова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г.Невинномысск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DSCN4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905" y="1214422"/>
            <a:ext cx="36203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00034" y="3357562"/>
            <a:ext cx="8286808" cy="257176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ru-RU" sz="6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ru-RU" sz="7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 </a:t>
            </a:r>
          </a:p>
          <a:p>
            <a:pPr algn="ctr">
              <a:lnSpc>
                <a:spcPct val="120000"/>
              </a:lnSpc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 У ДЕТЕЙ 6-7 ЛЕТ </a:t>
            </a:r>
          </a:p>
          <a:p>
            <a:pPr algn="ctr">
              <a:lnSpc>
                <a:spcPct val="120000"/>
              </a:lnSpc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Настя\Desktop\Воспитатель года 2019\Суворова-Лидия-Вита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7"/>
            <a:ext cx="2000264" cy="285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23528" y="214290"/>
            <a:ext cx="8820472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Этапы проекта:</a:t>
            </a: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подготовительный  (сентябрь 2018 год);</a:t>
            </a: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основной (сентябрь-май 2019 год);</a:t>
            </a:r>
          </a:p>
          <a:p>
            <a:pPr>
              <a:lnSpc>
                <a:spcPct val="160000"/>
              </a:lnSpc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заключительный (май 2019 год).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Студент - заочник - стихи и проза на Избе-Читаль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001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DSCN4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3097484" cy="232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IMG-20160512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429000"/>
            <a:ext cx="2664296" cy="331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Настя\Downloads\IMG-20181123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214554"/>
            <a:ext cx="26574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8820472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ПОДГОТОВИТЕЛЬНЫЙ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изучение и подбор литературы</a:t>
            </a: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с детьми и родителями</a:t>
            </a:r>
          </a:p>
          <a:p>
            <a:pPr marL="742950" lvl="0" indent="-74295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проведение консультаций по подбору материалов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s://photo.7ya.ru/ph/2015/8/26/14405961686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9001156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ОСНОВНОЙ</a:t>
            </a:r>
            <a:endParaRPr lang="ru-RU" sz="3400" b="1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742950" lvl="0" indent="-742950">
              <a:lnSpc>
                <a:spcPct val="120000"/>
              </a:lnSpc>
              <a:buFont typeface="Arial" pitchFamily="34" charset="0"/>
              <a:buChar char="•"/>
            </a:pPr>
            <a:endParaRPr lang="ru-RU" sz="9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чтение полезных сказок о финансах Э. Матвеев «Дима и Совёнок»;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выборочные занятия образовательного курса «Приключение кота Белобока, или Экономика для малышей»;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сюжетно-ролевые игры;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экскурсии в Гипермаркет, 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Кафе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Сбербанк г. Невинномысска;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изготовление пособий.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/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Настя\Desktop\IMG-20181121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3176338" cy="224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стя\Desktop\IMG-20181121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3000396" cy="218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realybiz.ru/wp-content/uploads/2015/07/%D0%BA%D0%B0%D0%BA-%D0%BE%D1%80%D0%B3%D0%B0%D0%BD%D0%B8%D0%B7%D0%BE%D0%B2%D0%B0%D1%82%D1%8C-%D0%BE%D1%82%D0%BA%D1%80%D1%8B%D1%82%D0%B8%D0%B5-%D0%BC%D0%B0%D0%B3%D0%B0%D0%B7%D0%B8%D0%BD%D0%B0-%D0%B4%D0%B5%D1%82%D1%81%D0%BA%D0%BE%D0%B3%D0%BE-%D0%BF%D0%B8%D1%82%D0%B0%D0%BD%D0%B8%D1%8F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928934"/>
            <a:ext cx="3071834" cy="202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lib.nagorsk.ru/images/lib/det-lib/chitateli/647386d097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1500197" cy="1176095"/>
          </a:xfrm>
          <a:prstGeom prst="rect">
            <a:avLst/>
          </a:prstGeom>
          <a:noFill/>
        </p:spPr>
      </p:pic>
      <p:pic>
        <p:nvPicPr>
          <p:cNvPr id="8" name="Рисунок 7" descr="C:\Users\senogonova\Desktop\обр Белобок бег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3869">
            <a:off x="7171995" y="3013470"/>
            <a:ext cx="1285508" cy="9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s://www.tikaibio.lv/images/bio-korzi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5214950"/>
            <a:ext cx="2143140" cy="128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85728"/>
            <a:ext cx="9001156" cy="13573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</a:rPr>
              <a:t>ЗАКЛЮЧИТЕЛЬНЫЙ</a:t>
            </a:r>
            <a:endParaRPr lang="ru-RU" sz="9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ярмарка детско-родительских проектов;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экономическая игра – КВН;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совместное развлечение детей и родителей «Весёлая ярмарка»</a:t>
            </a:r>
          </a:p>
          <a:p>
            <a:pPr algn="ctr"/>
            <a:endParaRPr lang="ru-RU" sz="34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/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kbcity.kg/wp-content/uploads/2018/03/19277_photo_5a1eab42738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ds.odes.obr55.ru/files/2018/10/%D0%AF%D1%80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5286380" y="2571744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112ds.ru/base/data/846mi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257176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amki-photoshop.ru/predmet/knigi5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357166"/>
            <a:ext cx="1714500" cy="1143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42852"/>
            <a:ext cx="4493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проекта: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876"/>
            <a:ext cx="2583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endParaRPr lang="ru-RU" sz="2000" b="1" i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2844" y="1357298"/>
            <a:ext cx="76438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об экономике: методическое пособие 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авт.-сот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Т.А. Шорыгина. – М.: Творческий Центр «Сфера»,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в мир экономики, или как мы играем в экономику 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авт.-сот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А.А. Смоленцева. – СПб., 2001.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материалы к занятиям по экономике в начальной школе: занимательные задания и упражнения; познавательные истории /авт.-сост. М.М. Воронина. – Волгоград: Учитель,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434" y="1009632"/>
            <a:ext cx="1830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Литература: </a:t>
            </a:r>
            <a:endParaRPr lang="ru-RU" sz="2000" b="1" i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20" y="4214818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vscolu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articles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zanyatiya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doshkolnikami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poekonomike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html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http://www/nsportal.ru/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http://www.maam.ru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0" algn="ctr"/>
                <a:tab pos="4124325" algn="l"/>
                <a:tab pos="5829300" algn="l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http://www.indigo-mir.ru</a:t>
            </a:r>
          </a:p>
        </p:txBody>
      </p:sp>
      <p:pic>
        <p:nvPicPr>
          <p:cNvPr id="26640" name="Picture 16" descr="http://golos-buryatyi.ru/wp-content/uploads/2015/12/optovolokn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889194" cy="188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71546"/>
            <a:ext cx="8715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ПРИГЛАШАЕМ К СОТРУДНИЧЕСТВУ!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detsad39.odinedu.ru/assets/img/detsad39/01%20%D0%9A%D0%B0%D0%BF%D0%B5%D0%BB%D1%8C%D0%BA%D0%B8%20%D0%BC%D0%B0%D0%BB%D0%B5%D0%BD%D1%8C%D0%BA%D0%B0%D1%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357850" cy="4572032"/>
          </a:xfrm>
          <a:prstGeom prst="rect">
            <a:avLst/>
          </a:prstGeom>
          <a:noFill/>
        </p:spPr>
      </p:pic>
      <p:pic>
        <p:nvPicPr>
          <p:cNvPr id="1032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14356"/>
            <a:ext cx="2857500" cy="2000251"/>
          </a:xfrm>
          <a:prstGeom prst="rect">
            <a:avLst/>
          </a:prstGeom>
          <a:noFill/>
        </p:spPr>
      </p:pic>
      <p:pic>
        <p:nvPicPr>
          <p:cNvPr id="12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2857500" cy="2000251"/>
          </a:xfrm>
          <a:prstGeom prst="rect">
            <a:avLst/>
          </a:prstGeom>
          <a:noFill/>
        </p:spPr>
      </p:pic>
      <p:pic>
        <p:nvPicPr>
          <p:cNvPr id="13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857500" cy="2000251"/>
          </a:xfrm>
          <a:prstGeom prst="rect">
            <a:avLst/>
          </a:prstGeom>
          <a:noFill/>
        </p:spPr>
      </p:pic>
      <p:pic>
        <p:nvPicPr>
          <p:cNvPr id="14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857500" cy="2000251"/>
          </a:xfrm>
          <a:prstGeom prst="rect">
            <a:avLst/>
          </a:prstGeom>
          <a:noFill/>
        </p:spPr>
      </p:pic>
      <p:pic>
        <p:nvPicPr>
          <p:cNvPr id="15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2857500" cy="2000251"/>
          </a:xfrm>
          <a:prstGeom prst="rect">
            <a:avLst/>
          </a:prstGeom>
          <a:noFill/>
        </p:spPr>
      </p:pic>
      <p:pic>
        <p:nvPicPr>
          <p:cNvPr id="16" name="Picture 8" descr="кап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571472" y="142852"/>
            <a:ext cx="8143932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Участники проекта</a:t>
            </a:r>
          </a:p>
          <a:p>
            <a:pPr algn="ctr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endParaRPr lang="ru-RU" sz="2600" dirty="0">
              <a:solidFill>
                <a:srgbClr val="660033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  <a:cs typeface="MV Boli" pitchFamily="2" charset="0"/>
              </a:rPr>
              <a:t>дети группы «Капельки»</a:t>
            </a:r>
            <a:endParaRPr lang="ru-RU" sz="2800" b="1" i="1" dirty="0">
              <a:solidFill>
                <a:srgbClr val="006600"/>
              </a:solidFill>
              <a:latin typeface="Bookman Old Style" pitchFamily="18" charset="0"/>
              <a:cs typeface="MV Boli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  <a:cs typeface="MV Boli" pitchFamily="2" charset="0"/>
              </a:rPr>
              <a:t> воспитатели группы, родители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Настя\Desktop\20180904_10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1438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playcast.ru/uploads/2016/04/17/1829615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933575" cy="19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galerey-room.ru/images/092806_13854472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50" y="1785926"/>
            <a:ext cx="3714776" cy="466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стя\Desktop\IMG-20181122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Настя\Desktop\IMG-20181121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714776" cy="27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7322727" y="3063700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2923">
            <a:off x="5685904" y="3154705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 descr="http://img-fotki.yandex.ru/get/6005/valenta-mog.8d/0_653ee_c5f0430c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97152"/>
            <a:ext cx="3423894" cy="18797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20181123_131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4536504" cy="285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 Адыгее добычей грабителей пенсионерки стала 100-рублевая купюра Югополис"/>
          <p:cNvPicPr/>
          <p:nvPr/>
        </p:nvPicPr>
        <p:blipFill>
          <a:blip r:embed="rId8" cstate="print"/>
          <a:srcRect l="5566" t="21908" r="7663" b="22328"/>
          <a:stretch>
            <a:fillRect/>
          </a:stretch>
        </p:blipFill>
        <p:spPr bwMode="auto">
          <a:xfrm rot="20156193">
            <a:off x="3818554" y="5429964"/>
            <a:ext cx="1073930" cy="41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88682">
            <a:off x="3815773" y="1036059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2375835" y="53943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 Адыгее добычей грабителей пенсионерки стала 100-рублевая купюра Югополис"/>
          <p:cNvPicPr/>
          <p:nvPr/>
        </p:nvPicPr>
        <p:blipFill>
          <a:blip r:embed="rId9" cstate="print"/>
          <a:srcRect l="5566" t="21908" r="7663" b="22328"/>
          <a:stretch>
            <a:fillRect/>
          </a:stretch>
        </p:blipFill>
        <p:spPr bwMode="auto">
          <a:xfrm rot="2078779">
            <a:off x="655385" y="789328"/>
            <a:ext cx="991107" cy="46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20716633">
            <a:off x="7272378" y="305971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russkova\Рабочий стол\БУКЛЕТ\qy_fD-ral7s[1].jpg"/>
          <p:cNvPicPr/>
          <p:nvPr/>
        </p:nvPicPr>
        <p:blipFill>
          <a:blip r:embed="rId4" cstate="print"/>
          <a:srcRect l="2693" b="10781"/>
          <a:stretch>
            <a:fillRect/>
          </a:stretch>
        </p:blipFill>
        <p:spPr bwMode="auto">
          <a:xfrm rot="1337838">
            <a:off x="359610" y="5003927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Условиями для успешной реализации данного совместного проекта являются: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http://www.phoenix-school.org/upload/zakazat-diplom-v-stavropole-448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1000108"/>
            <a:ext cx="2114550" cy="20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1500174"/>
            <a:ext cx="7786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наличие познавательного интереса;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взаимодействия взрослых и детей;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добровольность и возможность  выбора;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поддержка чувства успешности;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подход;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соответствие методов работы возрастным особенностям детей.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57158" y="214290"/>
            <a:ext cx="6500858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Тип проекта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14324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характеру содержания: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включают ребенка и его семью, детский сад;</a:t>
            </a:r>
          </a:p>
          <a:p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осуществляются в контакте с семьей;</a:t>
            </a:r>
          </a:p>
          <a:p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фронтальный;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краткосрочный (сентябрь-май).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klimovskds17.edumsko.ru/uploads/3000/2369/section/230657/170100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56" y="428604"/>
            <a:ext cx="2714644" cy="2949190"/>
          </a:xfrm>
          <a:prstGeom prst="rect">
            <a:avLst/>
          </a:prstGeom>
          <a:noFill/>
        </p:spPr>
      </p:pic>
      <p:pic>
        <p:nvPicPr>
          <p:cNvPr id="33806" name="Picture 14" descr="Ли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2843" y="714355"/>
            <a:ext cx="6715172" cy="2457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57158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Цель проекта</a:t>
            </a: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42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Финансовое просвещение детей </a:t>
            </a: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старшего дошкольного возраста.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223183" cy="235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240360" cy="23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Screenshot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3744416" cy="243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Admin\Рабочий стол\Screenshot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1048"/>
            <a:ext cx="32575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7" name="AutoShape 9" descr="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миска с картош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https://img-fotki.yandex.ru/get/198361/200418627.1ab/0_18dd76_bef1316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Задачи проекта</a:t>
            </a:r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92696"/>
            <a:ext cx="8640960" cy="565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первичные экономические представления дошкольников об экономических категориях «Потребности», «Труд», «Товар», «Деньги», «Семейный бюджет».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Закрепить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первоначальные представления посредством различных видов деятельности (подвижно-игровой, </a:t>
            </a:r>
            <a:r>
              <a:rPr lang="ru-RU" sz="2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художественно-изобразителльной</a:t>
            </a: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коммуникативно-речевой, двигательной, театрализованной).</a:t>
            </a:r>
            <a:endParaRPr lang="ru-RU" sz="2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142844" y="214290"/>
            <a:ext cx="821537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Методы проекта</a:t>
            </a:r>
            <a:endParaRPr lang="ru-RU" sz="2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600" i="1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9269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изучение теоретических материалов о предмете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проекта;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наблюдения;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обсуждения темы проекта с детьми и родителями;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игровые «Магазин», «Парикмахерская», «Кафе»,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«Семья»……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рассматривание; 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беседы;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чтение сказок, рассказов;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экскурсия в «Магазин», «Кафе», 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«Банк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просмотр мультиков;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ярмарка детско-родительских проектов;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проблемные ситуации.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323528" y="428604"/>
            <a:ext cx="8820472" cy="378621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Предпологаемый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результат</a:t>
            </a:r>
          </a:p>
          <a:p>
            <a:endParaRPr lang="ru-RU" sz="2600" b="1" i="1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endParaRPr lang="ru-RU" sz="2600" b="1" i="1" dirty="0" smtClean="0">
              <a:solidFill>
                <a:srgbClr val="A50021"/>
              </a:solidFill>
              <a:latin typeface="Bookman Old Style" pitchFamily="18" charset="0"/>
            </a:endParaRPr>
          </a:p>
          <a:p>
            <a:r>
              <a:rPr lang="ru-RU" sz="4400" b="1" i="1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Дети будут уметь:</a:t>
            </a:r>
          </a:p>
          <a:p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определять основные потребности человека;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сравнивать цены на товар, объяснять разницу;</a:t>
            </a:r>
          </a:p>
          <a:p>
            <a:pPr lvl="0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объяснять структуру семейного бюджета.</a:t>
            </a:r>
          </a:p>
          <a:p>
            <a:endParaRPr lang="ru-RU" sz="26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800" dirty="0" smtClean="0"/>
              <a:t>         </a:t>
            </a:r>
          </a:p>
          <a:p>
            <a:pPr algn="just">
              <a:buFont typeface="Wingdings" pitchFamily="2" charset="2"/>
              <a:buChar char="§"/>
            </a:pPr>
            <a:endParaRPr lang="ru-RU" sz="2900" dirty="0" smtClean="0">
              <a:solidFill>
                <a:srgbClr val="660033"/>
              </a:solidFill>
              <a:latin typeface="Bookman Old Style" pitchFamily="18" charset="0"/>
            </a:endParaRPr>
          </a:p>
          <a:p>
            <a:pPr algn="just"/>
            <a:r>
              <a:rPr lang="ru-RU" sz="2600" dirty="0" smtClean="0">
                <a:solidFill>
                  <a:srgbClr val="660033"/>
                </a:solidFill>
                <a:latin typeface="Bookman Old Style" pitchFamily="18" charset="0"/>
              </a:rPr>
              <a:t>       </a:t>
            </a:r>
          </a:p>
          <a:p>
            <a:pPr algn="just"/>
            <a:endParaRPr lang="ru-RU" sz="2800" dirty="0">
              <a:solidFill>
                <a:srgbClr val="66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russkova\Рабочий стол\БУКЛЕТ\80487283_large_10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ussiaP272-1000Rubles-1997(2000)-donatedsb_f * Деньги нашего мира * Фототематики : купить репродукцию, купить постер, багетная 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923">
            <a:off x="653895" y="3871365"/>
            <a:ext cx="1161690" cy="4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 Адыгее добычей грабителей пенсионерки стала 100-рублевая купюра Югополис"/>
          <p:cNvPicPr/>
          <p:nvPr/>
        </p:nvPicPr>
        <p:blipFill>
          <a:blip r:embed="rId4" cstate="print"/>
          <a:srcRect l="5566" t="21908" r="7663" b="22328"/>
          <a:stretch>
            <a:fillRect/>
          </a:stretch>
        </p:blipFill>
        <p:spPr bwMode="auto">
          <a:xfrm rot="19817107">
            <a:off x="1238532" y="5031081"/>
            <a:ext cx="1073930" cy="49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russkova\Рабочий стол\БУКЛЕТ\qy_fD-ral7s[1].jpg"/>
          <p:cNvPicPr/>
          <p:nvPr/>
        </p:nvPicPr>
        <p:blipFill>
          <a:blip r:embed="rId5" cstate="print"/>
          <a:srcRect l="2693" b="10781"/>
          <a:stretch>
            <a:fillRect/>
          </a:stretch>
        </p:blipFill>
        <p:spPr bwMode="auto">
          <a:xfrm rot="20716633">
            <a:off x="1799770" y="3419751"/>
            <a:ext cx="1115871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russkova\Рабочий стол\БУКЛЕТ\111.bmp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57522">
            <a:off x="1622600" y="4688317"/>
            <a:ext cx="1979953" cy="20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573016"/>
            <a:ext cx="2542442" cy="2738014"/>
          </a:xfrm>
          <a:prstGeom prst="rect">
            <a:avLst/>
          </a:prstGeom>
          <a:noFill/>
        </p:spPr>
      </p:pic>
      <p:pic>
        <p:nvPicPr>
          <p:cNvPr id="9" name="Рисунок 8" descr="Методические рекомендации для родителей по лексическим темам Pandia.ru"/>
          <p:cNvPicPr/>
          <p:nvPr/>
        </p:nvPicPr>
        <p:blipFill>
          <a:blip r:embed="rId8" cstate="print"/>
          <a:srcRect l="16869" r="13671"/>
          <a:stretch>
            <a:fillRect/>
          </a:stretch>
        </p:blipFill>
        <p:spPr bwMode="auto">
          <a:xfrm>
            <a:off x="6516216" y="3356992"/>
            <a:ext cx="242889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2088</TotalTime>
  <Words>557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Настя</cp:lastModifiedBy>
  <cp:revision>227</cp:revision>
  <dcterms:created xsi:type="dcterms:W3CDTF">2016-10-17T05:58:22Z</dcterms:created>
  <dcterms:modified xsi:type="dcterms:W3CDTF">2018-11-29T11:07:55Z</dcterms:modified>
</cp:coreProperties>
</file>